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4068" r:id="rId1"/>
  </p:sldMasterIdLst>
  <p:notesMasterIdLst>
    <p:notesMasterId r:id="rId13"/>
  </p:notesMasterIdLst>
  <p:sldIdLst>
    <p:sldId id="256" r:id="rId2"/>
    <p:sldId id="403" r:id="rId3"/>
    <p:sldId id="259" r:id="rId4"/>
    <p:sldId id="409" r:id="rId5"/>
    <p:sldId id="436" r:id="rId6"/>
    <p:sldId id="438" r:id="rId7"/>
    <p:sldId id="455" r:id="rId8"/>
    <p:sldId id="456" r:id="rId9"/>
    <p:sldId id="458" r:id="rId10"/>
    <p:sldId id="459" r:id="rId11"/>
    <p:sldId id="45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Štýl s motívom 1 - zvýrazneni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D572C-8222-4596-9159-A7119AF16E5B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1A7867-3418-4C4A-A2CA-28E429ED42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1583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1A7867-3418-4C4A-A2CA-28E429ED424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9105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1A7867-3418-4C4A-A2CA-28E429ED424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9050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 smtClean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1A7867-3418-4C4A-A2CA-28E429ED424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5719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 err="1" smtClean="0"/>
              <a:t>Kroneckerovo</a:t>
            </a:r>
            <a:r>
              <a:rPr lang="sk-SK" dirty="0" smtClean="0"/>
              <a:t> delta, stĺpcový vektor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1A7867-3418-4C4A-A2CA-28E429ED424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7533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1A7867-3418-4C4A-A2CA-28E429ED424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9256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1A7867-3418-4C4A-A2CA-28E429ED424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8232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1A7867-3418-4C4A-A2CA-28E429ED424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69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1A7867-3418-4C4A-A2CA-28E429ED424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4281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1A7867-3418-4C4A-A2CA-28E429ED424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0089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1A7867-3418-4C4A-A2CA-28E429ED424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773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1A7867-3418-4C4A-A2CA-28E429ED424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803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17508-D660-487B-8A44-5D2A1F09AE2E}" type="datetime1">
              <a:rPr lang="en-US" smtClean="0"/>
              <a:t>12/10/2018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Právo na bývanie  11.12.2018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355A1-A99B-4AF7-9F77-B54BF9396FE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2A10F-F5D3-4CDE-99D4-C096954D3288}" type="datetime1">
              <a:rPr lang="en-US" smtClean="0"/>
              <a:t>12/10/2018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Právo na bývanie  11.12.2018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355A1-A99B-4AF7-9F77-B54BF9396F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CF52E-6338-4C3C-81CD-26E655847BB1}" type="datetime1">
              <a:rPr lang="en-US" smtClean="0"/>
              <a:t>12/10/2018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Právo na bývanie  11.12.2018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355A1-A99B-4AF7-9F77-B54BF9396F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378496" cy="365125"/>
          </a:xfrm>
        </p:spPr>
        <p:txBody>
          <a:bodyPr/>
          <a:lstStyle/>
          <a:p>
            <a:fld id="{9C2B01E7-0EC8-4DA9-A42D-B2BBB005CCB8}" type="datetime1">
              <a:rPr lang="en-US" smtClean="0"/>
              <a:t>12/10/2018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07704" y="6356350"/>
            <a:ext cx="5832648" cy="365125"/>
          </a:xfrm>
        </p:spPr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pl-PL" smtClean="0"/>
              <a:t>Právo na bývanie  11.12.2018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355A1-A99B-4AF7-9F77-B54BF9396F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DA5E5-9247-4BC1-AD36-39D73C9F6D57}" type="datetime1">
              <a:rPr lang="en-US" smtClean="0"/>
              <a:t>12/10/2018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Právo na bývanie  11.12.2018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355A1-A99B-4AF7-9F77-B54BF9396FE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A4B43-60DC-4867-93DA-710C115B436D}" type="datetime1">
              <a:rPr lang="en-US" smtClean="0"/>
              <a:t>12/10/2018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Právo na bývanie  11.12.2018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355A1-A99B-4AF7-9F77-B54BF9396F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01F56-84C7-4EA8-B31F-A1A14C72BE9B}" type="datetime1">
              <a:rPr lang="en-US" smtClean="0"/>
              <a:t>12/10/2018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Právo na bývanie  11.12.2018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355A1-A99B-4AF7-9F77-B54BF9396F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37C7D-666B-4480-8125-88DBA529BFE6}" type="datetime1">
              <a:rPr lang="en-US" smtClean="0"/>
              <a:t>12/10/2018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Právo na bývanie  11.12.2018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355A1-A99B-4AF7-9F77-B54BF9396F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4064B-CC0E-4409-BC1A-BF881B3E3415}" type="datetime1">
              <a:rPr lang="en-US" smtClean="0"/>
              <a:t>12/10/2018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Právo na bývanie  11.12.2018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355A1-A99B-4AF7-9F77-B54BF9396F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F9A37-17A5-474C-B6F3-A1812EF58228}" type="datetime1">
              <a:rPr lang="en-US" smtClean="0"/>
              <a:t>12/10/2018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Právo na bývanie  11.12.2018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355A1-A99B-4AF7-9F77-B54BF9396F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6D5A-F7FF-4CD4-AAAE-0F25EE570D22}" type="datetime1">
              <a:rPr lang="en-US" smtClean="0"/>
              <a:t>12/10/2018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Právo na bývanie  11.12.2018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F5355A1-A99B-4AF7-9F77-B54BF9396FED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738536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C906392-C1DA-4040-8670-2751A4076006}" type="datetime1">
              <a:rPr lang="en-US" smtClean="0"/>
              <a:t>12/10/2018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267744" y="6356350"/>
            <a:ext cx="5544616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60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pl-PL" smtClean="0"/>
              <a:t>Právo na bývanie  11.12.2018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28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F5355A1-A99B-4AF7-9F77-B54BF9396FED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9" r:id="rId1"/>
    <p:sldLayoutId id="2147484070" r:id="rId2"/>
    <p:sldLayoutId id="2147484071" r:id="rId3"/>
    <p:sldLayoutId id="2147484072" r:id="rId4"/>
    <p:sldLayoutId id="2147484073" r:id="rId5"/>
    <p:sldLayoutId id="2147484074" r:id="rId6"/>
    <p:sldLayoutId id="2147484075" r:id="rId7"/>
    <p:sldLayoutId id="2147484076" r:id="rId8"/>
    <p:sldLayoutId id="2147484077" r:id="rId9"/>
    <p:sldLayoutId id="2147484078" r:id="rId10"/>
    <p:sldLayoutId id="2147484079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251992"/>
            <a:ext cx="9144000" cy="2105000"/>
          </a:xfrm>
        </p:spPr>
        <p:txBody>
          <a:bodyPr>
            <a:noAutofit/>
          </a:bodyPr>
          <a:lstStyle/>
          <a:p>
            <a:pPr algn="ctr"/>
            <a:r>
              <a:rPr lang="sk-SK" sz="5400" cap="all" dirty="0">
                <a:effectLst/>
              </a:rPr>
              <a:t>viac dostupného nájomného bývania na </a:t>
            </a:r>
            <a:r>
              <a:rPr lang="sk-SK" sz="5400" cap="all" dirty="0" err="1" smtClean="0">
                <a:effectLst/>
              </a:rPr>
              <a:t>slovensku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4589" y="3717032"/>
            <a:ext cx="7854696" cy="1584176"/>
          </a:xfrm>
        </p:spPr>
        <p:txBody>
          <a:bodyPr>
            <a:normAutofit/>
          </a:bodyPr>
          <a:lstStyle/>
          <a:p>
            <a:pPr algn="ctr"/>
            <a:r>
              <a:rPr lang="sk-SK" sz="3600" cap="all" dirty="0"/>
              <a:t>ako na to?</a:t>
            </a:r>
            <a:endParaRPr lang="en-US" sz="3200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539552" y="5589240"/>
            <a:ext cx="7854696" cy="1080120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sk-SK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Doc. RNDr. Milan Ftáčnik, CSc.</a:t>
            </a:r>
          </a:p>
          <a:p>
            <a:pPr marL="0" marR="4572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1008112"/>
          </a:xfrm>
        </p:spPr>
        <p:txBody>
          <a:bodyPr>
            <a:normAutofit/>
          </a:bodyPr>
          <a:lstStyle/>
          <a:p>
            <a:pPr algn="ctr"/>
            <a:r>
              <a:rPr lang="sk-SK" sz="4800" dirty="0" smtClean="0"/>
              <a:t>Verejná podpora nájomného bývania</a:t>
            </a:r>
            <a:endParaRPr lang="sk-SK" sz="4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256584"/>
          </a:xfrm>
        </p:spPr>
        <p:txBody>
          <a:bodyPr>
            <a:noAutofit/>
          </a:bodyPr>
          <a:lstStyle/>
          <a:p>
            <a:pPr>
              <a:spcBef>
                <a:spcPts val="1800"/>
              </a:spcBef>
            </a:pPr>
            <a:r>
              <a:rPr lang="sk-SK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Podporiť </a:t>
            </a:r>
            <a:r>
              <a:rPr lang="sk-SK" sz="3200" dirty="0">
                <a:latin typeface="Calibri" panose="020F0502020204030204" pitchFamily="34" charset="0"/>
                <a:cs typeface="Calibri" panose="020F0502020204030204" pitchFamily="34" charset="0"/>
              </a:rPr>
              <a:t>v spolupráci s MPSVaR SR pilotné projekty v spolupráci štátu a samosprávy využívajúce princípy </a:t>
            </a:r>
            <a:r>
              <a:rPr lang="sk-SK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Housing</a:t>
            </a:r>
            <a:r>
              <a:rPr lang="sk-SK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k-SK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first</a:t>
            </a:r>
            <a:r>
              <a:rPr lang="sk-SK" sz="3200" dirty="0">
                <a:latin typeface="Calibri" panose="020F0502020204030204" pitchFamily="34" charset="0"/>
                <a:cs typeface="Calibri" panose="020F0502020204030204" pitchFamily="34" charset="0"/>
              </a:rPr>
              <a:t> a Rapid </a:t>
            </a:r>
            <a:r>
              <a:rPr lang="sk-SK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re-</a:t>
            </a:r>
            <a:r>
              <a:rPr lang="sk-SK" sz="32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housing</a:t>
            </a:r>
            <a:r>
              <a:rPr lang="sk-SK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 a</a:t>
            </a:r>
            <a:r>
              <a:rPr lang="sk-SK" sz="3200" dirty="0">
                <a:latin typeface="Calibri" panose="020F0502020204030204" pitchFamily="34" charset="0"/>
                <a:cs typeface="Calibri" panose="020F0502020204030204" pitchFamily="34" charset="0"/>
              </a:rPr>
              <a:t> navrhnúť ďalší postup v tejto </a:t>
            </a:r>
            <a:r>
              <a:rPr lang="sk-SK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oblasti</a:t>
            </a:r>
          </a:p>
          <a:p>
            <a:pPr>
              <a:spcBef>
                <a:spcPts val="1800"/>
              </a:spcBef>
            </a:pPr>
            <a:r>
              <a:rPr lang="sk-SK" sz="3200" dirty="0">
                <a:latin typeface="Calibri" panose="020F0502020204030204" pitchFamily="34" charset="0"/>
                <a:cs typeface="Calibri" panose="020F0502020204030204" pitchFamily="34" charset="0"/>
              </a:rPr>
              <a:t>Vypracovať novú právnu úpravu príspevku na bývanie, </a:t>
            </a:r>
            <a:r>
              <a:rPr lang="sk-SK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vyčleniť ho </a:t>
            </a:r>
            <a:r>
              <a:rPr lang="sk-SK" sz="3200" dirty="0">
                <a:latin typeface="Calibri" panose="020F0502020204030204" pitchFamily="34" charset="0"/>
                <a:cs typeface="Calibri" panose="020F0502020204030204" pitchFamily="34" charset="0"/>
              </a:rPr>
              <a:t>z pomoci v hmotnej núdzi a </a:t>
            </a:r>
            <a:r>
              <a:rPr lang="sk-SK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určiť </a:t>
            </a:r>
            <a:r>
              <a:rPr lang="sk-SK" sz="3200">
                <a:latin typeface="Calibri" panose="020F0502020204030204" pitchFamily="34" charset="0"/>
                <a:cs typeface="Calibri" panose="020F0502020204030204" pitchFamily="34" charset="0"/>
              </a:rPr>
              <a:t>jeho </a:t>
            </a:r>
            <a:r>
              <a:rPr lang="sk-SK" sz="3200" smtClean="0">
                <a:latin typeface="Calibri" panose="020F0502020204030204" pitchFamily="34" charset="0"/>
                <a:cs typeface="Calibri" panose="020F0502020204030204" pitchFamily="34" charset="0"/>
              </a:rPr>
              <a:t>výšku </a:t>
            </a:r>
            <a:r>
              <a:rPr lang="sk-SK" sz="3200" dirty="0">
                <a:latin typeface="Calibri" panose="020F0502020204030204" pitchFamily="34" charset="0"/>
                <a:cs typeface="Calibri" panose="020F0502020204030204" pitchFamily="34" charset="0"/>
              </a:rPr>
              <a:t>a možností použitia pre rôzne druhy obydlí individualizovane tak, aby boli vytvorené podmienky pre udržateľnosť primeraného bývania, aj pre </a:t>
            </a:r>
            <a:r>
              <a:rPr lang="sk-SK" sz="3200">
                <a:latin typeface="Calibri" panose="020F0502020204030204" pitchFamily="34" charset="0"/>
                <a:cs typeface="Calibri" panose="020F0502020204030204" pitchFamily="34" charset="0"/>
              </a:rPr>
              <a:t>zraniteľné </a:t>
            </a:r>
            <a:r>
              <a:rPr lang="sk-SK" sz="3200" smtClean="0">
                <a:latin typeface="Calibri" panose="020F0502020204030204" pitchFamily="34" charset="0"/>
                <a:cs typeface="Calibri" panose="020F0502020204030204" pitchFamily="34" charset="0"/>
              </a:rPr>
              <a:t>skupiny</a:t>
            </a:r>
            <a:endParaRPr lang="sk-SK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1800"/>
              </a:spcBef>
            </a:pPr>
            <a:endParaRPr lang="sk-SK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1800"/>
              </a:spcBef>
            </a:pPr>
            <a:endParaRPr lang="sk-SK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Právo na bývanie  11.12.2018</a:t>
            </a:r>
            <a:endParaRPr lang="en-US" dirty="0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355A1-A99B-4AF7-9F77-B54BF9396FE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476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3600400"/>
          </a:xfrm>
        </p:spPr>
        <p:txBody>
          <a:bodyPr>
            <a:normAutofit/>
          </a:bodyPr>
          <a:lstStyle/>
          <a:p>
            <a:pPr algn="ctr"/>
            <a:r>
              <a:rPr lang="sk-SK" sz="4800" dirty="0">
                <a:latin typeface="Calibri" panose="020F0502020204030204" pitchFamily="34" charset="0"/>
                <a:cs typeface="Calibri" panose="020F0502020204030204" pitchFamily="34" charset="0"/>
              </a:rPr>
              <a:t>Ďakujem za </a:t>
            </a:r>
            <a:r>
              <a:rPr lang="sk-SK" sz="4800" dirty="0" smtClean="0">
                <a:latin typeface="Calibri" panose="020F0502020204030204" pitchFamily="34" charset="0"/>
                <a:cs typeface="Calibri" panose="020F0502020204030204" pitchFamily="34" charset="0"/>
              </a:rPr>
              <a:t>pozornosť</a:t>
            </a:r>
            <a:endParaRPr lang="sk-SK" sz="4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256584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sk-SK" sz="3600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sk-SK" sz="3600" u="sng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sk-SK" sz="3600" u="sng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sk-SK" sz="3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93192" lvl="1" indent="0">
              <a:buNone/>
            </a:pPr>
            <a:endParaRPr lang="sk-SK" sz="3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Právo na bývanie  11.12.2018</a:t>
            </a:r>
            <a:endParaRPr lang="en-US" dirty="0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355A1-A99B-4AF7-9F77-B54BF9396FED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662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1080120"/>
          </a:xfrm>
        </p:spPr>
        <p:txBody>
          <a:bodyPr>
            <a:normAutofit/>
          </a:bodyPr>
          <a:lstStyle/>
          <a:p>
            <a:pPr algn="ctr"/>
            <a:r>
              <a:rPr lang="sk-SK" sz="5400" dirty="0" smtClean="0"/>
              <a:t>Projekt FES o dostupnom bývaní</a:t>
            </a:r>
            <a:endParaRPr lang="sk-SK" sz="5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112568"/>
          </a:xfrm>
        </p:spPr>
        <p:txBody>
          <a:bodyPr>
            <a:noAutofit/>
          </a:bodyPr>
          <a:lstStyle/>
          <a:p>
            <a:pPr>
              <a:spcBef>
                <a:spcPts val="1800"/>
              </a:spcBef>
            </a:pPr>
            <a:r>
              <a:rPr lang="sk-SK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Výrazné zaostávanie Slovenska v ponuke finančne dostupných nájomných bytov</a:t>
            </a:r>
            <a:endParaRPr lang="sk-SK" sz="3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1800"/>
              </a:spcBef>
            </a:pPr>
            <a:r>
              <a:rPr lang="sk-SK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Preto Nadácia FES pripravila projekt </a:t>
            </a:r>
            <a:r>
              <a:rPr lang="sk-SK" sz="32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„(</a:t>
            </a:r>
            <a:r>
              <a:rPr lang="sk-SK" sz="32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Ne)</a:t>
            </a:r>
            <a:r>
              <a:rPr lang="sk-SK" sz="3200" dirty="0" err="1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dos-tupnosť</a:t>
            </a:r>
            <a:r>
              <a:rPr lang="sk-SK" sz="32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k-SK" sz="32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bývania – sociálny a ekonomický problém Slovenska. Dôvody, príklady riešenia“</a:t>
            </a:r>
            <a:endParaRPr lang="sk-SK" sz="3200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1800"/>
              </a:spcBef>
            </a:pPr>
            <a:r>
              <a:rPr lang="sk-SK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Prebieha formou okrúhlych stolov za účasti viacerých aktérov, zástupcov štátu, samosprávy, akademickej sféry, neziskového aj podnikateľského sektora</a:t>
            </a:r>
            <a:endParaRPr lang="sk-SK" sz="3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1800"/>
              </a:spcBef>
            </a:pPr>
            <a:endParaRPr lang="sk-SK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Právo na bývanie  11.12.2018</a:t>
            </a:r>
            <a:endParaRPr lang="en-US" dirty="0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355A1-A99B-4AF7-9F77-B54BF9396FE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238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1008112"/>
          </a:xfrm>
        </p:spPr>
        <p:txBody>
          <a:bodyPr>
            <a:normAutofit/>
          </a:bodyPr>
          <a:lstStyle/>
          <a:p>
            <a:pPr algn="ctr"/>
            <a:r>
              <a:rPr lang="sk-SK" sz="5400" dirty="0" smtClean="0"/>
              <a:t>Situácia na Slovensku</a:t>
            </a:r>
            <a:endParaRPr lang="sk-SK" sz="5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832648"/>
          </a:xfrm>
        </p:spPr>
        <p:txBody>
          <a:bodyPr>
            <a:noAutofit/>
          </a:bodyPr>
          <a:lstStyle/>
          <a:p>
            <a:pPr lvl="0">
              <a:spcBef>
                <a:spcPts val="1800"/>
              </a:spcBef>
            </a:pPr>
            <a:r>
              <a:rPr lang="sk-SK" sz="3200" dirty="0">
                <a:latin typeface="Calibri" panose="020F0502020204030204" pitchFamily="34" charset="0"/>
                <a:cs typeface="Calibri" panose="020F0502020204030204" pitchFamily="34" charset="0"/>
              </a:rPr>
              <a:t>Až 90,5% domácností vlastní nehnuteľnosť, v ktorej býva (najviac v eurozóne)</a:t>
            </a:r>
          </a:p>
          <a:p>
            <a:pPr lvl="0">
              <a:spcBef>
                <a:spcPts val="1800"/>
              </a:spcBef>
            </a:pPr>
            <a:r>
              <a:rPr lang="sk-SK" sz="3200" dirty="0">
                <a:latin typeface="Calibri" panose="020F0502020204030204" pitchFamily="34" charset="0"/>
                <a:cs typeface="Calibri" panose="020F0502020204030204" pitchFamily="34" charset="0"/>
              </a:rPr>
              <a:t>Asi 3% sú verejné nájomné byty vo vlastníctve samosprávy (4. najnižší podiel v EÚ)</a:t>
            </a:r>
          </a:p>
          <a:p>
            <a:pPr lvl="0">
              <a:spcBef>
                <a:spcPts val="1800"/>
              </a:spcBef>
            </a:pPr>
            <a:r>
              <a:rPr lang="sk-SK" sz="3200" dirty="0">
                <a:latin typeface="Calibri" panose="020F0502020204030204" pitchFamily="34" charset="0"/>
                <a:cs typeface="Calibri" panose="020F0502020204030204" pitchFamily="34" charset="0"/>
              </a:rPr>
              <a:t>Asi 3,5%  sú nájomné byty vo vlastníctve stavebných bytových družstiev</a:t>
            </a:r>
          </a:p>
          <a:p>
            <a:pPr lvl="0">
              <a:spcBef>
                <a:spcPts val="1800"/>
              </a:spcBef>
            </a:pPr>
            <a:r>
              <a:rPr lang="sk-SK" sz="3200" dirty="0">
                <a:latin typeface="Calibri" panose="020F0502020204030204" pitchFamily="34" charset="0"/>
                <a:cs typeface="Calibri" panose="020F0502020204030204" pitchFamily="34" charset="0"/>
              </a:rPr>
              <a:t>Asi 3% sú nájomné byty vo vlastníctve najmä fyzických osôb, komerčné nájomné bývanie prakticky </a:t>
            </a:r>
            <a:r>
              <a:rPr lang="sk-SK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neexistuje</a:t>
            </a:r>
            <a:endParaRPr lang="sk-SK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Právo na bývanie  11.12.2018</a:t>
            </a:r>
            <a:endParaRPr lang="en-US" dirty="0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355A1-A99B-4AF7-9F77-B54BF9396FE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703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1008112"/>
          </a:xfrm>
        </p:spPr>
        <p:txBody>
          <a:bodyPr>
            <a:normAutofit/>
          </a:bodyPr>
          <a:lstStyle/>
          <a:p>
            <a:pPr algn="ctr"/>
            <a:r>
              <a:rPr lang="sk-SK" sz="5400" dirty="0" smtClean="0"/>
              <a:t>Situácia na Slovensku II</a:t>
            </a:r>
            <a:endParaRPr lang="sk-SK" sz="5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328592"/>
          </a:xfrm>
        </p:spPr>
        <p:txBody>
          <a:bodyPr>
            <a:noAutofit/>
          </a:bodyPr>
          <a:lstStyle/>
          <a:p>
            <a:pPr lvl="0">
              <a:spcBef>
                <a:spcPts val="1800"/>
              </a:spcBef>
            </a:pPr>
            <a:r>
              <a:rPr lang="sk-SK" sz="3200" dirty="0">
                <a:latin typeface="Calibri" panose="020F0502020204030204" pitchFamily="34" charset="0"/>
                <a:cs typeface="Calibri" panose="020F0502020204030204" pitchFamily="34" charset="0"/>
              </a:rPr>
              <a:t>Prakticky jediná reálna cesta pre mladých ľudí, ako sa </a:t>
            </a:r>
            <a:r>
              <a:rPr lang="sk-SK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prísť </a:t>
            </a:r>
            <a:r>
              <a:rPr lang="sk-SK" sz="3200" dirty="0">
                <a:latin typeface="Calibri" panose="020F0502020204030204" pitchFamily="34" charset="0"/>
                <a:cs typeface="Calibri" panose="020F0502020204030204" pitchFamily="34" charset="0"/>
              </a:rPr>
              <a:t>k bytu, je zobrať si hypotéku – 11,3% z </a:t>
            </a:r>
            <a:r>
              <a:rPr lang="sk-SK" sz="32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vlast-níckych</a:t>
            </a:r>
            <a:r>
              <a:rPr lang="sk-SK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k-SK" sz="3200" dirty="0">
                <a:latin typeface="Calibri" panose="020F0502020204030204" pitchFamily="34" charset="0"/>
                <a:cs typeface="Calibri" panose="020F0502020204030204" pitchFamily="34" charset="0"/>
              </a:rPr>
              <a:t>nehnuteľností sú tí, ktorí majú hypotéku</a:t>
            </a:r>
          </a:p>
          <a:p>
            <a:pPr lvl="0">
              <a:spcBef>
                <a:spcPts val="1800"/>
              </a:spcBef>
            </a:pPr>
            <a:r>
              <a:rPr lang="sk-SK" sz="3200" dirty="0">
                <a:latin typeface="Calibri" panose="020F0502020204030204" pitchFamily="34" charset="0"/>
                <a:cs typeface="Calibri" panose="020F0502020204030204" pitchFamily="34" charset="0"/>
              </a:rPr>
              <a:t>Počet bytov na 1.000 obyvateľov je 370 (druhý najnižší v EÚ)</a:t>
            </a:r>
          </a:p>
          <a:p>
            <a:pPr lvl="0">
              <a:spcBef>
                <a:spcPts val="1800"/>
              </a:spcBef>
            </a:pPr>
            <a:r>
              <a:rPr lang="sk-SK" sz="3200" dirty="0">
                <a:latin typeface="Calibri" panose="020F0502020204030204" pitchFamily="34" charset="0"/>
                <a:cs typeface="Calibri" panose="020F0502020204030204" pitchFamily="34" charset="0"/>
              </a:rPr>
              <a:t>Zhruba 74% mladých ľudí žije v spoločnej </a:t>
            </a:r>
            <a:r>
              <a:rPr lang="sk-SK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domác-</a:t>
            </a:r>
            <a:r>
              <a:rPr lang="sk-SK" sz="32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nosti</a:t>
            </a:r>
            <a:r>
              <a:rPr lang="sk-SK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k-SK" sz="3200" dirty="0">
                <a:latin typeface="Calibri" panose="020F0502020204030204" pitchFamily="34" charset="0"/>
                <a:cs typeface="Calibri" panose="020F0502020204030204" pitchFamily="34" charset="0"/>
              </a:rPr>
              <a:t>s rodičmi (najvyšší podiel v EÚ, </a:t>
            </a:r>
            <a:r>
              <a:rPr lang="sk-SK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tam je to 49</a:t>
            </a:r>
            <a:r>
              <a:rPr lang="sk-SK" sz="3200" dirty="0">
                <a:latin typeface="Calibri" panose="020F0502020204030204" pitchFamily="34" charset="0"/>
                <a:cs typeface="Calibri" panose="020F0502020204030204" pitchFamily="34" charset="0"/>
              </a:rPr>
              <a:t>%)</a:t>
            </a:r>
          </a:p>
          <a:p>
            <a:pPr lvl="0">
              <a:spcBef>
                <a:spcPts val="1800"/>
              </a:spcBef>
            </a:pPr>
            <a:r>
              <a:rPr lang="sk-SK" sz="3200" dirty="0">
                <a:latin typeface="Calibri" panose="020F0502020204030204" pitchFamily="34" charset="0"/>
                <a:cs typeface="Calibri" panose="020F0502020204030204" pitchFamily="34" charset="0"/>
              </a:rPr>
              <a:t>Počet dokončených verejných nájomných bytov neustále </a:t>
            </a:r>
            <a:r>
              <a:rPr lang="sk-SK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klesá – z 3.900 klesol na 336</a:t>
            </a:r>
            <a:endParaRPr lang="sk-SK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Právo na bývanie  11.12.2018</a:t>
            </a:r>
            <a:endParaRPr lang="en-US" dirty="0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355A1-A99B-4AF7-9F77-B54BF9396FE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36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1008112"/>
          </a:xfrm>
        </p:spPr>
        <p:txBody>
          <a:bodyPr>
            <a:normAutofit/>
          </a:bodyPr>
          <a:lstStyle/>
          <a:p>
            <a:pPr algn="ctr"/>
            <a:r>
              <a:rPr lang="sk-SK" sz="5400" dirty="0" smtClean="0"/>
              <a:t>Námety projektu FES</a:t>
            </a:r>
            <a:endParaRPr lang="sk-SK" sz="5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4968552"/>
          </a:xfrm>
        </p:spPr>
        <p:txBody>
          <a:bodyPr>
            <a:noAutofit/>
          </a:bodyPr>
          <a:lstStyle/>
          <a:p>
            <a:pPr>
              <a:spcBef>
                <a:spcPts val="1800"/>
              </a:spcBef>
            </a:pPr>
            <a:r>
              <a:rPr lang="sk-SK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1. Námety pre rozvoj verejného nájomného bývania</a:t>
            </a:r>
          </a:p>
          <a:p>
            <a:pPr>
              <a:spcBef>
                <a:spcPts val="1800"/>
              </a:spcBef>
            </a:pPr>
            <a:r>
              <a:rPr lang="sk-SK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2. Námety pre rozvoj podporovaného a neziskového nájomného bývania</a:t>
            </a:r>
          </a:p>
          <a:p>
            <a:pPr>
              <a:spcBef>
                <a:spcPts val="1800"/>
              </a:spcBef>
            </a:pPr>
            <a:r>
              <a:rPr lang="sk-SK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3. Námety pre rozvoj súkromného nájomného bývania</a:t>
            </a:r>
          </a:p>
          <a:p>
            <a:pPr>
              <a:spcBef>
                <a:spcPts val="1800"/>
              </a:spcBef>
            </a:pPr>
            <a:r>
              <a:rPr lang="sk-SK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4. Námety na rozšírenie verejnej podpory nájomného bývania</a:t>
            </a:r>
            <a:endParaRPr lang="sk-SK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Právo na bývanie  11.12.2018</a:t>
            </a:r>
            <a:endParaRPr lang="en-US" dirty="0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355A1-A99B-4AF7-9F77-B54BF9396FE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98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1008112"/>
          </a:xfrm>
        </p:spPr>
        <p:txBody>
          <a:bodyPr>
            <a:normAutofit/>
          </a:bodyPr>
          <a:lstStyle/>
          <a:p>
            <a:pPr algn="ctr"/>
            <a:r>
              <a:rPr lang="sk-SK" sz="5400" dirty="0" smtClean="0"/>
              <a:t>Verejné nájomné bývanie</a:t>
            </a:r>
            <a:endParaRPr lang="sk-SK" sz="5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0" y="1484784"/>
            <a:ext cx="9144000" cy="5040560"/>
          </a:xfrm>
        </p:spPr>
        <p:txBody>
          <a:bodyPr>
            <a:noAutofit/>
          </a:bodyPr>
          <a:lstStyle/>
          <a:p>
            <a:pPr>
              <a:spcBef>
                <a:spcPts val="1800"/>
              </a:spcBef>
            </a:pPr>
            <a:r>
              <a:rPr lang="sk-SK" sz="3200" dirty="0">
                <a:latin typeface="Calibri" panose="020F0502020204030204" pitchFamily="34" charset="0"/>
                <a:cs typeface="Calibri" panose="020F0502020204030204" pitchFamily="34" charset="0"/>
              </a:rPr>
              <a:t>Zastabilizovať viacročný finančný rámec dotácií zo štátneho rozpočtu na rozvoj bývania v kombinácii s úvermi pre </a:t>
            </a:r>
            <a:r>
              <a:rPr lang="sk-SK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samosprávy</a:t>
            </a:r>
          </a:p>
          <a:p>
            <a:pPr>
              <a:spcBef>
                <a:spcPts val="1800"/>
              </a:spcBef>
            </a:pPr>
            <a:r>
              <a:rPr lang="sk-SK" sz="3200" dirty="0">
                <a:latin typeface="Calibri" panose="020F0502020204030204" pitchFamily="34" charset="0"/>
                <a:cs typeface="Calibri" panose="020F0502020204030204" pitchFamily="34" charset="0"/>
              </a:rPr>
              <a:t>Identifikovať v spolupráci so ZMOS-</a:t>
            </a:r>
            <a:r>
              <a:rPr lang="sk-SK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om</a:t>
            </a:r>
            <a:r>
              <a:rPr lang="sk-SK" sz="3200" dirty="0">
                <a:latin typeface="Calibri" panose="020F0502020204030204" pitchFamily="34" charset="0"/>
                <a:cs typeface="Calibri" panose="020F0502020204030204" pitchFamily="34" charset="0"/>
              </a:rPr>
              <a:t> bariéry výstavby nájomných bytov z pohľadu samospráv </a:t>
            </a:r>
            <a:endParaRPr lang="sk-SK" sz="3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1800"/>
              </a:spcBef>
            </a:pPr>
            <a:r>
              <a:rPr lang="sk-SK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Riešiť problém chýbajúcich pozemkov</a:t>
            </a:r>
          </a:p>
          <a:p>
            <a:pPr>
              <a:spcBef>
                <a:spcPts val="1800"/>
              </a:spcBef>
            </a:pPr>
            <a:r>
              <a:rPr lang="sk-SK" sz="3200" dirty="0">
                <a:latin typeface="Calibri" panose="020F0502020204030204" pitchFamily="34" charset="0"/>
                <a:cs typeface="Calibri" panose="020F0502020204030204" pitchFamily="34" charset="0"/>
              </a:rPr>
              <a:t>Pripraviť </a:t>
            </a:r>
            <a:r>
              <a:rPr lang="sk-SK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vzorový </a:t>
            </a:r>
            <a:r>
              <a:rPr lang="sk-SK" sz="3200" dirty="0">
                <a:latin typeface="Calibri" panose="020F0502020204030204" pitchFamily="34" charset="0"/>
                <a:cs typeface="Calibri" panose="020F0502020204030204" pitchFamily="34" charset="0"/>
              </a:rPr>
              <a:t>právny rámec úpravy nájomných vzťahov, aj z pohľadu riešenia </a:t>
            </a:r>
            <a:r>
              <a:rPr lang="sk-SK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neplatičov</a:t>
            </a:r>
            <a:endParaRPr lang="sk-SK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Právo na bývanie  11.12.2018</a:t>
            </a:r>
            <a:endParaRPr lang="en-US" dirty="0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355A1-A99B-4AF7-9F77-B54BF9396FE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955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1008112"/>
          </a:xfrm>
        </p:spPr>
        <p:txBody>
          <a:bodyPr>
            <a:normAutofit/>
          </a:bodyPr>
          <a:lstStyle/>
          <a:p>
            <a:pPr algn="ctr"/>
            <a:r>
              <a:rPr lang="sk-SK" sz="5400" dirty="0" smtClean="0"/>
              <a:t>Podporované</a:t>
            </a:r>
            <a:r>
              <a:rPr lang="sk-SK" sz="5400" dirty="0"/>
              <a:t> </a:t>
            </a:r>
            <a:r>
              <a:rPr lang="sk-SK" sz="5400" dirty="0" smtClean="0"/>
              <a:t>nájomné bývanie</a:t>
            </a:r>
            <a:endParaRPr lang="sk-SK" sz="5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0" y="1484784"/>
            <a:ext cx="9144000" cy="5040560"/>
          </a:xfrm>
        </p:spPr>
        <p:txBody>
          <a:bodyPr>
            <a:noAutofit/>
          </a:bodyPr>
          <a:lstStyle/>
          <a:p>
            <a:pPr lvl="0">
              <a:spcBef>
                <a:spcPts val="1800"/>
              </a:spcBef>
            </a:pPr>
            <a:r>
              <a:rPr lang="sk-SK" sz="3200" dirty="0">
                <a:latin typeface="Calibri" panose="020F0502020204030204" pitchFamily="34" charset="0"/>
                <a:cs typeface="Calibri" panose="020F0502020204030204" pitchFamily="34" charset="0"/>
              </a:rPr>
              <a:t>Navrhnúť vhodné stimulačné nástroje na podporu vzniku a efektívneho fungovania neziskového nájomného </a:t>
            </a:r>
            <a:r>
              <a:rPr lang="sk-SK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bývania, najmä s využitím nového zákona o sociálnom podniku bývania</a:t>
            </a:r>
            <a:endParaRPr lang="sk-SK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spcBef>
                <a:spcPts val="1800"/>
              </a:spcBef>
            </a:pPr>
            <a:r>
              <a:rPr lang="sk-SK" sz="3200" dirty="0">
                <a:latin typeface="Calibri" panose="020F0502020204030204" pitchFamily="34" charset="0"/>
                <a:cs typeface="Calibri" panose="020F0502020204030204" pitchFamily="34" charset="0"/>
              </a:rPr>
              <a:t>Preskúmať osobitne možnosti oživenia nájomného bývania prostredníctvom bývania družstevného </a:t>
            </a:r>
            <a:r>
              <a:rPr lang="sk-SK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typu</a:t>
            </a:r>
          </a:p>
          <a:p>
            <a:pPr lvl="0">
              <a:spcBef>
                <a:spcPts val="1800"/>
              </a:spcBef>
            </a:pPr>
            <a:r>
              <a:rPr lang="sk-SK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Rozpracovať </a:t>
            </a:r>
            <a:r>
              <a:rPr lang="sk-SK" sz="3200" dirty="0">
                <a:latin typeface="Calibri" panose="020F0502020204030204" pitchFamily="34" charset="0"/>
                <a:cs typeface="Calibri" panose="020F0502020204030204" pitchFamily="34" charset="0"/>
              </a:rPr>
              <a:t>modely verejno-súkromného partnerstva samosprávy a súkromného </a:t>
            </a:r>
            <a:r>
              <a:rPr lang="sk-SK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partnera</a:t>
            </a:r>
            <a:endParaRPr lang="sk-SK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Právo na bývanie  11.12.2018</a:t>
            </a:r>
            <a:endParaRPr lang="en-US" dirty="0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355A1-A99B-4AF7-9F77-B54BF9396FE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720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1008112"/>
          </a:xfrm>
        </p:spPr>
        <p:txBody>
          <a:bodyPr>
            <a:normAutofit/>
          </a:bodyPr>
          <a:lstStyle/>
          <a:p>
            <a:pPr algn="ctr"/>
            <a:r>
              <a:rPr lang="sk-SK" sz="4800" dirty="0" smtClean="0"/>
              <a:t>Verejná podpora nájomného bývania</a:t>
            </a:r>
            <a:endParaRPr lang="sk-SK" sz="4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184576"/>
          </a:xfrm>
        </p:spPr>
        <p:txBody>
          <a:bodyPr>
            <a:noAutofit/>
          </a:bodyPr>
          <a:lstStyle/>
          <a:p>
            <a:pPr lvl="0"/>
            <a:r>
              <a:rPr lang="sk-SK" sz="3200" dirty="0">
                <a:latin typeface="+mj-lt"/>
              </a:rPr>
              <a:t>Rozšíriť východisko bytovej politiky tak, aby sa dostupné bývanie stalo prioritou štátu a </a:t>
            </a:r>
            <a:r>
              <a:rPr lang="sk-SK" sz="3200" dirty="0" smtClean="0">
                <a:latin typeface="+mj-lt"/>
              </a:rPr>
              <a:t>samosprávy</a:t>
            </a:r>
          </a:p>
          <a:p>
            <a:pPr>
              <a:spcBef>
                <a:spcPts val="1800"/>
              </a:spcBef>
            </a:pPr>
            <a:r>
              <a:rPr lang="sk-SK" sz="3200" dirty="0">
                <a:latin typeface="Calibri" panose="020F0502020204030204" pitchFamily="34" charset="0"/>
                <a:cs typeface="Calibri" panose="020F0502020204030204" pitchFamily="34" charset="0"/>
              </a:rPr>
              <a:t>Nahradiť pojem sociálneho bývania pojmom </a:t>
            </a:r>
            <a:r>
              <a:rPr lang="sk-SK" sz="32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podpo-rovaného</a:t>
            </a:r>
            <a:r>
              <a:rPr lang="sk-SK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 bývania, </a:t>
            </a:r>
            <a:r>
              <a:rPr lang="sk-SK" sz="3200" dirty="0">
                <a:latin typeface="Calibri" panose="020F0502020204030204" pitchFamily="34" charset="0"/>
                <a:cs typeface="Calibri" panose="020F0502020204030204" pitchFamily="34" charset="0"/>
              </a:rPr>
              <a:t>ktorý vníma takéto bývanie ako kvalitné, nesegregované cenovo dostupné bývanie reflektujúce potreby zraniteľných skupín a </a:t>
            </a:r>
            <a:r>
              <a:rPr lang="sk-SK" sz="32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poskytu-júce</a:t>
            </a:r>
            <a:r>
              <a:rPr lang="sk-SK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k-SK" sz="3200" dirty="0">
                <a:latin typeface="Calibri" panose="020F0502020204030204" pitchFamily="34" charset="0"/>
                <a:cs typeface="Calibri" panose="020F0502020204030204" pitchFamily="34" charset="0"/>
              </a:rPr>
              <a:t>dôstojné podmienky na </a:t>
            </a:r>
            <a:r>
              <a:rPr lang="sk-SK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život - v </a:t>
            </a:r>
            <a:r>
              <a:rPr lang="sk-SK" sz="3200" dirty="0">
                <a:latin typeface="Calibri" panose="020F0502020204030204" pitchFamily="34" charset="0"/>
                <a:cs typeface="Calibri" panose="020F0502020204030204" pitchFamily="34" charset="0"/>
              </a:rPr>
              <a:t>prípade </a:t>
            </a:r>
            <a:r>
              <a:rPr lang="sk-SK" sz="32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potre</a:t>
            </a:r>
            <a:r>
              <a:rPr lang="sk-SK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-by </a:t>
            </a:r>
            <a:r>
              <a:rPr lang="sk-SK" sz="3200" dirty="0">
                <a:latin typeface="Calibri" panose="020F0502020204030204" pitchFamily="34" charset="0"/>
                <a:cs typeface="Calibri" panose="020F0502020204030204" pitchFamily="34" charset="0"/>
              </a:rPr>
              <a:t>umožniť, aby súčasťou takéhoto bývania bola podpora sociálnych či ďalších služieb vrátane ich finančného zabezpečenia </a:t>
            </a:r>
            <a:endParaRPr lang="sk-SK" sz="3200" dirty="0">
              <a:latin typeface="+mj-lt"/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Právo na bývanie  11.12.2018</a:t>
            </a:r>
            <a:endParaRPr lang="en-US" dirty="0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355A1-A99B-4AF7-9F77-B54BF9396FE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095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1008112"/>
          </a:xfrm>
        </p:spPr>
        <p:txBody>
          <a:bodyPr>
            <a:normAutofit/>
          </a:bodyPr>
          <a:lstStyle/>
          <a:p>
            <a:pPr algn="ctr"/>
            <a:r>
              <a:rPr lang="sk-SK" sz="4800" dirty="0" smtClean="0"/>
              <a:t>Verejná podpora nájomného bývania</a:t>
            </a:r>
            <a:endParaRPr lang="sk-SK" sz="4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256584"/>
          </a:xfrm>
        </p:spPr>
        <p:txBody>
          <a:bodyPr>
            <a:noAutofit/>
          </a:bodyPr>
          <a:lstStyle/>
          <a:p>
            <a:pPr>
              <a:spcBef>
                <a:spcPts val="1800"/>
              </a:spcBef>
            </a:pPr>
            <a:r>
              <a:rPr lang="sk-SK" sz="3200" dirty="0">
                <a:latin typeface="Calibri" panose="020F0502020204030204" pitchFamily="34" charset="0"/>
                <a:cs typeface="Calibri" panose="020F0502020204030204" pitchFamily="34" charset="0"/>
              </a:rPr>
              <a:t>Identifikovať na úrovni samosprávy zraniteľné </a:t>
            </a:r>
            <a:r>
              <a:rPr lang="sk-SK" sz="32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skupi-ny</a:t>
            </a:r>
            <a:r>
              <a:rPr lang="sk-SK" sz="3200" dirty="0">
                <a:latin typeface="Calibri" panose="020F0502020204030204" pitchFamily="34" charset="0"/>
                <a:cs typeface="Calibri" panose="020F0502020204030204" pitchFamily="34" charset="0"/>
              </a:rPr>
              <a:t>, ktoré by mali mať zabezpečený prístup </a:t>
            </a:r>
            <a:r>
              <a:rPr lang="sk-SK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sociálne-mu </a:t>
            </a:r>
            <a:r>
              <a:rPr lang="sk-SK" sz="3200" dirty="0">
                <a:latin typeface="Calibri" panose="020F0502020204030204" pitchFamily="34" charset="0"/>
                <a:cs typeface="Calibri" panose="020F0502020204030204" pitchFamily="34" charset="0"/>
              </a:rPr>
              <a:t>bývaniu/k bývaniu s podporou s regulovaným nájomným (aby nemohli byť z takéhoto bývania vylúčení), ako sú napr. nízkopríjmové skupiny, ľudia bez </a:t>
            </a:r>
            <a:r>
              <a:rPr lang="sk-SK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domova, mladí </a:t>
            </a:r>
            <a:r>
              <a:rPr lang="sk-SK" sz="3200" dirty="0">
                <a:latin typeface="Calibri" panose="020F0502020204030204" pitchFamily="34" charset="0"/>
                <a:cs typeface="Calibri" panose="020F0502020204030204" pitchFamily="34" charset="0"/>
              </a:rPr>
              <a:t>ľudia do 35 rokov apod</a:t>
            </a:r>
            <a:r>
              <a:rPr lang="sk-SK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spcBef>
                <a:spcPts val="1800"/>
              </a:spcBef>
            </a:pPr>
            <a:r>
              <a:rPr lang="sk-SK" sz="3200" dirty="0">
                <a:latin typeface="Calibri" panose="020F0502020204030204" pitchFamily="34" charset="0"/>
                <a:cs typeface="Calibri" panose="020F0502020204030204" pitchFamily="34" charset="0"/>
              </a:rPr>
              <a:t>Stanoviť formou metodiky odporúčaný rámec </a:t>
            </a:r>
            <a:r>
              <a:rPr lang="sk-SK" sz="32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pride-ľovania</a:t>
            </a:r>
            <a:r>
              <a:rPr lang="sk-SK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k-SK" sz="3200" dirty="0">
                <a:latin typeface="Calibri" panose="020F0502020204030204" pitchFamily="34" charset="0"/>
                <a:cs typeface="Calibri" panose="020F0502020204030204" pitchFamily="34" charset="0"/>
              </a:rPr>
              <a:t>bytov pre tieto zraniteľné skupiny na </a:t>
            </a:r>
            <a:r>
              <a:rPr lang="sk-SK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národ-nej </a:t>
            </a:r>
            <a:r>
              <a:rPr lang="sk-SK" sz="3200" dirty="0">
                <a:latin typeface="Calibri" panose="020F0502020204030204" pitchFamily="34" charset="0"/>
                <a:cs typeface="Calibri" panose="020F0502020204030204" pitchFamily="34" charset="0"/>
              </a:rPr>
              <a:t>úrovni (aby sa predišlo nejasnému spôsobu prideľovania bytov na úrovni samosprávy</a:t>
            </a:r>
            <a:r>
              <a:rPr lang="sk-SK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sk-SK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1800"/>
              </a:spcBef>
            </a:pPr>
            <a:endParaRPr lang="sk-SK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Právo na bývanie  11.12.2018</a:t>
            </a:r>
            <a:endParaRPr lang="en-US" dirty="0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355A1-A99B-4AF7-9F77-B54BF9396FE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071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Custom 3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B9B74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5942</TotalTime>
  <Words>423</Words>
  <Application>Microsoft Office PowerPoint</Application>
  <PresentationFormat>Prezentácia na obrazovke (4:3)</PresentationFormat>
  <Paragraphs>76</Paragraphs>
  <Slides>11</Slides>
  <Notes>11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11</vt:i4>
      </vt:variant>
    </vt:vector>
  </HeadingPairs>
  <TitlesOfParts>
    <vt:vector size="16" baseType="lpstr">
      <vt:lpstr>Arial</vt:lpstr>
      <vt:lpstr>Calibri</vt:lpstr>
      <vt:lpstr>Constantia</vt:lpstr>
      <vt:lpstr>Wingdings 2</vt:lpstr>
      <vt:lpstr>Flow</vt:lpstr>
      <vt:lpstr>viac dostupného nájomného bývania na slovensku</vt:lpstr>
      <vt:lpstr>Projekt FES o dostupnom bývaní</vt:lpstr>
      <vt:lpstr>Situácia na Slovensku</vt:lpstr>
      <vt:lpstr>Situácia na Slovensku II</vt:lpstr>
      <vt:lpstr>Námety projektu FES</vt:lpstr>
      <vt:lpstr>Verejné nájomné bývanie</vt:lpstr>
      <vt:lpstr>Podporované nájomné bývanie</vt:lpstr>
      <vt:lpstr>Verejná podpora nájomného bývania</vt:lpstr>
      <vt:lpstr>Verejná podpora nájomného bývania</vt:lpstr>
      <vt:lpstr>Verejná podpora nájomného bývania</vt:lpstr>
      <vt:lpstr>Ďakujem za pozornosť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fadsgasga</dc:title>
  <dc:creator>julia</dc:creator>
  <cp:lastModifiedBy>Milan Ftáčnik</cp:lastModifiedBy>
  <cp:revision>370</cp:revision>
  <dcterms:created xsi:type="dcterms:W3CDTF">2015-07-27T05:27:08Z</dcterms:created>
  <dcterms:modified xsi:type="dcterms:W3CDTF">2018-12-10T22:17:02Z</dcterms:modified>
</cp:coreProperties>
</file>