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068" r:id="rId1"/>
  </p:sldMasterIdLst>
  <p:notesMasterIdLst>
    <p:notesMasterId r:id="rId13"/>
  </p:notesMasterIdLst>
  <p:sldIdLst>
    <p:sldId id="256" r:id="rId2"/>
    <p:sldId id="403" r:id="rId3"/>
    <p:sldId id="259" r:id="rId4"/>
    <p:sldId id="409" r:id="rId5"/>
    <p:sldId id="436" r:id="rId6"/>
    <p:sldId id="438" r:id="rId7"/>
    <p:sldId id="455" r:id="rId8"/>
    <p:sldId id="456" r:id="rId9"/>
    <p:sldId id="458" r:id="rId10"/>
    <p:sldId id="459" r:id="rId11"/>
    <p:sldId id="45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Štýl s motívom 1 - zvýrazneni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D572C-8222-4596-9159-A7119AF16E5B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A7867-3418-4C4A-A2CA-28E429ED4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58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105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050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 smtClean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571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err="1" smtClean="0"/>
              <a:t>Kroneckerovo</a:t>
            </a:r>
            <a:r>
              <a:rPr lang="sk-SK" dirty="0" smtClean="0"/>
              <a:t> delta, stĺpcový vektor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753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2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823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28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08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7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1A7867-3418-4C4A-A2CA-28E429ED42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803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7508-D660-487B-8A44-5D2A1F09AE2E}" type="datetime1">
              <a:rPr lang="en-US" smtClean="0"/>
              <a:t>12/10/2018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2A10F-F5D3-4CDE-99D4-C096954D3288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CF52E-6338-4C3C-81CD-26E655847BB1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378496" cy="365125"/>
          </a:xfrm>
        </p:spPr>
        <p:txBody>
          <a:bodyPr/>
          <a:lstStyle/>
          <a:p>
            <a:fld id="{9C2B01E7-0EC8-4DA9-A42D-B2BBB005CCB8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7704" y="6356350"/>
            <a:ext cx="5832648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DA5E5-9247-4BC1-AD36-39D73C9F6D57}" type="datetime1">
              <a:rPr lang="en-US" smtClean="0"/>
              <a:t>12/10/2018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A4B43-60DC-4867-93DA-710C115B436D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1F56-84C7-4EA8-B31F-A1A14C72BE9B}" type="datetime1">
              <a:rPr lang="en-US" smtClean="0"/>
              <a:t>12/10/2018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37C7D-666B-4480-8125-88DBA529BFE6}" type="datetime1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064B-CC0E-4409-BC1A-BF881B3E3415}" type="datetime1">
              <a:rPr lang="en-US" smtClean="0"/>
              <a:t>12/10/2018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F9A37-17A5-474C-B6F3-A1812EF58228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A6D5A-F7FF-4CD4-AAAE-0F25EE570D22}" type="datetime1">
              <a:rPr lang="en-US" smtClean="0"/>
              <a:t>12/10/2018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F5355A1-A99B-4AF7-9F77-B54BF9396FE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738536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C906392-C1DA-4040-8670-2751A4076006}" type="datetime1">
              <a:rPr lang="en-US" smtClean="0"/>
              <a:t>12/10/2018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267744" y="6356350"/>
            <a:ext cx="5544616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2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F5355A1-A99B-4AF7-9F77-B54BF9396FE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51992"/>
            <a:ext cx="9144000" cy="2105000"/>
          </a:xfrm>
        </p:spPr>
        <p:txBody>
          <a:bodyPr>
            <a:noAutofit/>
          </a:bodyPr>
          <a:lstStyle/>
          <a:p>
            <a:pPr algn="ctr"/>
            <a:r>
              <a:rPr lang="sk-SK" sz="5400" cap="all" dirty="0">
                <a:effectLst/>
              </a:rPr>
              <a:t>viac dostupného nájomného bývania na </a:t>
            </a:r>
            <a:r>
              <a:rPr lang="sk-SK" sz="5400" cap="all" dirty="0" err="1" smtClean="0">
                <a:effectLst/>
              </a:rPr>
              <a:t>slovensku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589" y="3717032"/>
            <a:ext cx="7854696" cy="1584176"/>
          </a:xfrm>
        </p:spPr>
        <p:txBody>
          <a:bodyPr>
            <a:normAutofit/>
          </a:bodyPr>
          <a:lstStyle/>
          <a:p>
            <a:pPr algn="ctr"/>
            <a:r>
              <a:rPr lang="sk-SK" sz="3600" cap="all" dirty="0"/>
              <a:t>ako na to?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39552" y="5589240"/>
            <a:ext cx="7854696" cy="1080120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sk-SK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Doc. RNDr. Milan Ftáčnik, CSc.</a:t>
            </a:r>
          </a:p>
          <a:p>
            <a:pPr marL="0" marR="4572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4800" dirty="0" smtClean="0"/>
              <a:t>Verejná podpora nájomného bývania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25658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Podporiť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v spolupráci s MPSVaR SR pilotné projekty v spolupráci štátu a samosprávy využívajúce princípy </a:t>
            </a:r>
            <a:r>
              <a:rPr lang="sk-SK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Housing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first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 a Rapid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re-</a:t>
            </a:r>
            <a:r>
              <a:rPr lang="sk-SK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housing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a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 navrhnúť ďalší postup v tejto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oblasti</a:t>
            </a:r>
          </a:p>
          <a:p>
            <a:pPr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Vypracovať novú právnu úpravu príspevku na bývanie,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vyčleniť ho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z pomoci v hmotnej núdzi a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určiť </a:t>
            </a:r>
            <a:r>
              <a:rPr lang="sk-SK" sz="3200">
                <a:latin typeface="Calibri" panose="020F0502020204030204" pitchFamily="34" charset="0"/>
                <a:cs typeface="Calibri" panose="020F0502020204030204" pitchFamily="34" charset="0"/>
              </a:rPr>
              <a:t>jeho </a:t>
            </a:r>
            <a:r>
              <a:rPr lang="sk-SK" sz="3200" smtClean="0">
                <a:latin typeface="Calibri" panose="020F0502020204030204" pitchFamily="34" charset="0"/>
                <a:cs typeface="Calibri" panose="020F0502020204030204" pitchFamily="34" charset="0"/>
              </a:rPr>
              <a:t>výšku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a možností použitia pre rôzne druhy obydlí individualizovane tak, aby boli vytvorené podmienky pre udržateľnosť primeraného bývania, aj pre </a:t>
            </a:r>
            <a:r>
              <a:rPr lang="sk-SK" sz="3200">
                <a:latin typeface="Calibri" panose="020F0502020204030204" pitchFamily="34" charset="0"/>
                <a:cs typeface="Calibri" panose="020F0502020204030204" pitchFamily="34" charset="0"/>
              </a:rPr>
              <a:t>zraniteľné </a:t>
            </a:r>
            <a:r>
              <a:rPr lang="sk-SK" sz="3200" smtClean="0">
                <a:latin typeface="Calibri" panose="020F0502020204030204" pitchFamily="34" charset="0"/>
                <a:cs typeface="Calibri" panose="020F0502020204030204" pitchFamily="34" charset="0"/>
              </a:rPr>
              <a:t>skupiny</a:t>
            </a: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3600400"/>
          </a:xfrm>
        </p:spPr>
        <p:txBody>
          <a:bodyPr>
            <a:normAutofit/>
          </a:bodyPr>
          <a:lstStyle/>
          <a:p>
            <a:pPr algn="ctr"/>
            <a:r>
              <a:rPr lang="sk-SK" sz="4800" dirty="0">
                <a:latin typeface="Calibri" panose="020F0502020204030204" pitchFamily="34" charset="0"/>
                <a:cs typeface="Calibri" panose="020F0502020204030204" pitchFamily="34" charset="0"/>
              </a:rPr>
              <a:t>Ďakujem za </a:t>
            </a:r>
            <a:r>
              <a:rPr lang="sk-SK" sz="48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pozornosť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sk-SK" sz="3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k-SK" sz="36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k-SK" sz="36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sk-SK" sz="3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192" lvl="1" indent="0">
              <a:buNone/>
            </a:pPr>
            <a:endParaRPr lang="sk-SK" sz="3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6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80120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Projekt FES o dostupnom bývaní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1256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Výrazné zaostávanie Slovenska v ponuke finančne dostupných nájomných bytov</a:t>
            </a:r>
            <a:endParaRPr lang="sk-SK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Preto Nadácia FES pripravila projekt </a:t>
            </a:r>
            <a:r>
              <a:rPr lang="sk-SK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„(</a:t>
            </a:r>
            <a:r>
              <a:rPr lang="sk-SK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Ne)</a:t>
            </a:r>
            <a:r>
              <a:rPr lang="sk-SK" sz="32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dos-tupnosť</a:t>
            </a:r>
            <a:r>
              <a:rPr lang="sk-SK" sz="3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bývania – sociálny a ekonomický problém Slovenska. Dôvody, príklady riešenia“</a:t>
            </a:r>
            <a:endParaRPr lang="sk-SK" sz="3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Prebieha formou okrúhlych stolov za účasti viacerých aktérov, zástupcov štátu, samosprávy, akademickej sféry, neziskového aj podnikateľského sektora</a:t>
            </a:r>
            <a:endParaRPr lang="sk-SK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sk-SK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Situácia na Slovensku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832648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Až 90,5% domácností vlastní nehnuteľnosť, v ktorej býva (najviac v eurozóne)</a:t>
            </a:r>
          </a:p>
          <a:p>
            <a:pPr lvl="0"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Asi 3% sú verejné nájomné byty vo vlastníctve samosprávy (4. najnižší podiel v EÚ)</a:t>
            </a:r>
          </a:p>
          <a:p>
            <a:pPr lvl="0"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Asi 3,5%  sú nájomné byty vo vlastníctve stavebných bytových družstiev</a:t>
            </a:r>
          </a:p>
          <a:p>
            <a:pPr lvl="0"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Asi 3% sú nájomné byty vo vlastníctve najmä fyzických osôb, komerčné nájomné bývanie prakticky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neexistuje</a:t>
            </a: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0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Situácia na Slovensku II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328592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Prakticky jediná reálna cesta pre mladých ľudí, ako sa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prísť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k bytu, je zobrať si hypotéku – 11,3% z </a:t>
            </a:r>
            <a:r>
              <a:rPr lang="sk-SK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vlast-níckych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nehnuteľností sú tí, ktorí majú hypotéku</a:t>
            </a:r>
          </a:p>
          <a:p>
            <a:pPr lvl="0"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Počet bytov na 1.000 obyvateľov je 370 (druhý najnižší v EÚ)</a:t>
            </a:r>
          </a:p>
          <a:p>
            <a:pPr lvl="0"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Zhruba 74% mladých ľudí žije v spoločnej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domác-</a:t>
            </a:r>
            <a:r>
              <a:rPr lang="sk-SK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nosti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s rodičmi (najvyšší podiel v EÚ,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tam je to 49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%)</a:t>
            </a:r>
          </a:p>
          <a:p>
            <a:pPr lvl="0"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Počet dokončených verejných nájomných bytov neustále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klesá – z 3.900 klesol na 336</a:t>
            </a: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3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Námety projektu FES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968552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Námety pre rozvoj verejného nájomného bývania</a:t>
            </a:r>
          </a:p>
          <a:p>
            <a:pPr>
              <a:spcBef>
                <a:spcPts val="1800"/>
              </a:spcBef>
            </a:pP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2. Námety pre rozvoj podporovaného a neziskového nájomného bývania</a:t>
            </a:r>
          </a:p>
          <a:p>
            <a:pPr>
              <a:spcBef>
                <a:spcPts val="1800"/>
              </a:spcBef>
            </a:pP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3. Námety pre rozvoj súkromného nájomného bývania</a:t>
            </a:r>
          </a:p>
          <a:p>
            <a:pPr>
              <a:spcBef>
                <a:spcPts val="1800"/>
              </a:spcBef>
            </a:pP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4. Námety na rozšírenie verejnej podpory nájomného bývania</a:t>
            </a: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8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Verejné nájomné bývanie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04056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Zastabilizovať viacročný finančný rámec dotácií zo štátneho rozpočtu na rozvoj bývania v kombinácii s úvermi pre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samosprávy</a:t>
            </a:r>
          </a:p>
          <a:p>
            <a:pPr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Identifikovať v spolupráci so ZMOS-</a:t>
            </a:r>
            <a:r>
              <a:rPr lang="sk-SK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om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 bariéry výstavby nájomných bytov z pohľadu samospráv </a:t>
            </a:r>
            <a:endParaRPr lang="sk-SK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Riešiť problém chýbajúcich pozemkov</a:t>
            </a:r>
          </a:p>
          <a:p>
            <a:pPr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Pripraviť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vzorový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právny rámec úpravy nájomných vzťahov, aj z pohľadu riešenia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neplatičov</a:t>
            </a: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5400" dirty="0" smtClean="0"/>
              <a:t>Podporované</a:t>
            </a:r>
            <a:r>
              <a:rPr lang="sk-SK" sz="5400" dirty="0"/>
              <a:t> </a:t>
            </a:r>
            <a:r>
              <a:rPr lang="sk-SK" sz="5400" dirty="0" smtClean="0"/>
              <a:t>nájomné bývanie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040560"/>
          </a:xfrm>
        </p:spPr>
        <p:txBody>
          <a:bodyPr>
            <a:noAutofit/>
          </a:bodyPr>
          <a:lstStyle/>
          <a:p>
            <a:pPr lvl="0"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Navrhnúť vhodné stimulačné nástroje na podporu vzniku a efektívneho fungovania neziskového nájomného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bývania, najmä s využitím nového zákona o sociálnom podniku bývania</a:t>
            </a: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Preskúmať osobitne možnosti oživenia nájomného bývania prostredníctvom bývania družstevného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typu</a:t>
            </a:r>
          </a:p>
          <a:p>
            <a:pPr lvl="0">
              <a:spcBef>
                <a:spcPts val="1800"/>
              </a:spcBef>
            </a:pP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Rozpracovať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modely verejno-súkromného partnerstva samosprávy a súkromného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partnera</a:t>
            </a: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2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4800" dirty="0" smtClean="0"/>
              <a:t>Verejná podpora nájomného bývania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84576"/>
          </a:xfrm>
        </p:spPr>
        <p:txBody>
          <a:bodyPr>
            <a:noAutofit/>
          </a:bodyPr>
          <a:lstStyle/>
          <a:p>
            <a:pPr lvl="0"/>
            <a:r>
              <a:rPr lang="sk-SK" sz="3200" dirty="0">
                <a:latin typeface="+mj-lt"/>
              </a:rPr>
              <a:t>Rozšíriť východisko bytovej politiky tak, aby sa dostupné bývanie stalo prioritou štátu a </a:t>
            </a:r>
            <a:r>
              <a:rPr lang="sk-SK" sz="3200" dirty="0" smtClean="0">
                <a:latin typeface="+mj-lt"/>
              </a:rPr>
              <a:t>samosprávy</a:t>
            </a:r>
          </a:p>
          <a:p>
            <a:pPr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Nahradiť pojem sociálneho bývania pojmom </a:t>
            </a:r>
            <a:r>
              <a:rPr lang="sk-SK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podpo-rovaného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bývania,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ktorý vníma takéto bývanie ako kvalitné, nesegregované cenovo dostupné bývanie reflektujúce potreby zraniteľných skupín a </a:t>
            </a:r>
            <a:r>
              <a:rPr lang="sk-SK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poskytu-júce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dôstojné podmienky na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život - v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prípade </a:t>
            </a:r>
            <a:r>
              <a:rPr lang="sk-SK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potre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-by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umožniť, aby súčasťou takéhoto bývania bola podpora sociálnych či ďalších služieb vrátane ich finančného zabezpečenia </a:t>
            </a:r>
            <a:endParaRPr lang="sk-SK" sz="3200" dirty="0">
              <a:latin typeface="+mj-lt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008112"/>
          </a:xfrm>
        </p:spPr>
        <p:txBody>
          <a:bodyPr>
            <a:normAutofit/>
          </a:bodyPr>
          <a:lstStyle/>
          <a:p>
            <a:pPr algn="ctr"/>
            <a:r>
              <a:rPr lang="sk-SK" sz="4800" dirty="0" smtClean="0"/>
              <a:t>Verejná podpora nájomného bývania</a:t>
            </a:r>
            <a:endParaRPr lang="sk-SK" sz="48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25658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Identifikovať na úrovni samosprávy zraniteľné </a:t>
            </a:r>
            <a:r>
              <a:rPr lang="sk-SK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skupi-ny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, ktoré by mali mať zabezpečený prístup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sociálne-mu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bývaniu/k bývaniu s podporou s regulovaným nájomným (aby nemohli byť z takéhoto bývania vylúčení), ako sú napr. nízkopríjmové skupiny, ľudia bez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domova, mladí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ľudia do 35 rokov apod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1800"/>
              </a:spcBef>
            </a:pP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Stanoviť formou metodiky odporúčaný rámec </a:t>
            </a:r>
            <a:r>
              <a:rPr lang="sk-SK" sz="3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pride-ľovania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bytov pre tieto zraniteľné skupiny na 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národ-nej </a:t>
            </a:r>
            <a:r>
              <a:rPr lang="sk-SK" sz="3200" dirty="0">
                <a:latin typeface="Calibri" panose="020F0502020204030204" pitchFamily="34" charset="0"/>
                <a:cs typeface="Calibri" panose="020F0502020204030204" pitchFamily="34" charset="0"/>
              </a:rPr>
              <a:t>úrovni (aby sa predišlo nejasnému spôsobu prideľovania bytov na úrovni samosprávy</a:t>
            </a:r>
            <a:r>
              <a:rPr lang="sk-SK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800"/>
              </a:spcBef>
            </a:pPr>
            <a:endParaRPr lang="sk-SK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Právo na bývanie  11.12.2018</a:t>
            </a:r>
            <a:endParaRPr lang="en-US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355A1-A99B-4AF7-9F77-B54BF9396F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7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3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9B74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5942</TotalTime>
  <Words>423</Words>
  <Application>Microsoft Office PowerPoint</Application>
  <PresentationFormat>Prezentácia na obrazovke (4:3)</PresentationFormat>
  <Paragraphs>76</Paragraphs>
  <Slides>11</Slides>
  <Notes>11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6" baseType="lpstr">
      <vt:lpstr>Arial</vt:lpstr>
      <vt:lpstr>Calibri</vt:lpstr>
      <vt:lpstr>Constantia</vt:lpstr>
      <vt:lpstr>Wingdings 2</vt:lpstr>
      <vt:lpstr>Flow</vt:lpstr>
      <vt:lpstr>viac dostupného nájomného bývania na slovensku</vt:lpstr>
      <vt:lpstr>Projekt FES o dostupnom bývaní</vt:lpstr>
      <vt:lpstr>Situácia na Slovensku</vt:lpstr>
      <vt:lpstr>Situácia na Slovensku II</vt:lpstr>
      <vt:lpstr>Námety projektu FES</vt:lpstr>
      <vt:lpstr>Verejné nájomné bývanie</vt:lpstr>
      <vt:lpstr>Podporované nájomné bývanie</vt:lpstr>
      <vt:lpstr>Verejná podpora nájomného bývania</vt:lpstr>
      <vt:lpstr>Verejná podpora nájomného bývania</vt:lpstr>
      <vt:lpstr>Verejná podpora nájomného bývania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fadsgasga</dc:title>
  <dc:creator>julia</dc:creator>
  <cp:lastModifiedBy>Milan Ftáčnik</cp:lastModifiedBy>
  <cp:revision>370</cp:revision>
  <dcterms:created xsi:type="dcterms:W3CDTF">2015-07-27T05:27:08Z</dcterms:created>
  <dcterms:modified xsi:type="dcterms:W3CDTF">2018-12-10T22:17:02Z</dcterms:modified>
</cp:coreProperties>
</file>