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 id="271" r:id="rId4"/>
    <p:sldId id="260" r:id="rId5"/>
    <p:sldId id="267" r:id="rId6"/>
    <p:sldId id="268" r:id="rId7"/>
    <p:sldId id="266" r:id="rId8"/>
    <p:sldId id="265" r:id="rId9"/>
    <p:sldId id="264" r:id="rId10"/>
    <p:sldId id="272" r:id="rId11"/>
    <p:sldId id="275" r:id="rId12"/>
    <p:sldId id="274" r:id="rId13"/>
    <p:sldId id="277" r:id="rId14"/>
    <p:sldId id="273" r:id="rId15"/>
    <p:sldId id="278" r:id="rId16"/>
    <p:sldId id="279" r:id="rId17"/>
    <p:sldId id="280" r:id="rId18"/>
    <p:sldId id="276" r:id="rId19"/>
    <p:sldId id="281" r:id="rId20"/>
    <p:sldId id="257" r:id="rId21"/>
    <p:sldId id="270" r:id="rId22"/>
    <p:sldId id="282" r:id="rId23"/>
    <p:sldId id="262" r:id="rId24"/>
    <p:sldId id="258" r:id="rId25"/>
    <p:sldId id="263" r:id="rId26"/>
    <p:sldId id="283"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83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DBDBE4F-A2FA-8D41-8B48-85103FC22178}" type="datetimeFigureOut">
              <a:rPr lang="en-US" smtClean="0"/>
              <a:t>11.12.18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AB2DD53F-EC5C-2140-9EEE-79006D154159}"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sk-SK"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endParaRPr lang="en-US"/>
          </a:p>
        </p:txBody>
      </p:sp>
      <p:sp>
        <p:nvSpPr>
          <p:cNvPr id="4" name="Date Placeholder 3"/>
          <p:cNvSpPr>
            <a:spLocks noGrp="1"/>
          </p:cNvSpPr>
          <p:nvPr>
            <p:ph type="dt" sz="half" idx="10"/>
          </p:nvPr>
        </p:nvSpPr>
        <p:spPr/>
        <p:txBody>
          <a:bodyPr/>
          <a:lstStyle/>
          <a:p>
            <a:fld id="{3DBDBE4F-A2FA-8D41-8B48-85103FC22178}" type="datetimeFigureOut">
              <a:rPr lang="en-US" smtClean="0"/>
              <a:t>11.12.18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DD53F-EC5C-2140-9EEE-79006D15415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sk-SK"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endParaRPr lang="en-US" dirty="0"/>
          </a:p>
        </p:txBody>
      </p:sp>
      <p:sp>
        <p:nvSpPr>
          <p:cNvPr id="4" name="Date Placeholder 3"/>
          <p:cNvSpPr>
            <a:spLocks noGrp="1"/>
          </p:cNvSpPr>
          <p:nvPr>
            <p:ph type="dt" sz="half" idx="10"/>
          </p:nvPr>
        </p:nvSpPr>
        <p:spPr/>
        <p:txBody>
          <a:bodyPr/>
          <a:lstStyle/>
          <a:p>
            <a:fld id="{3DBDBE4F-A2FA-8D41-8B48-85103FC22178}" type="datetimeFigureOut">
              <a:rPr lang="en-US" smtClean="0"/>
              <a:t>11.12.18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AB2DD53F-EC5C-2140-9EEE-79006D15415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endParaRPr lang="en-US" dirty="0"/>
          </a:p>
        </p:txBody>
      </p:sp>
      <p:sp>
        <p:nvSpPr>
          <p:cNvPr id="4" name="Date Placeholder 3"/>
          <p:cNvSpPr>
            <a:spLocks noGrp="1"/>
          </p:cNvSpPr>
          <p:nvPr>
            <p:ph type="dt" sz="half" idx="10"/>
          </p:nvPr>
        </p:nvSpPr>
        <p:spPr/>
        <p:txBody>
          <a:bodyPr/>
          <a:lstStyle/>
          <a:p>
            <a:fld id="{3DBDBE4F-A2FA-8D41-8B48-85103FC22178}" type="datetimeFigureOut">
              <a:rPr lang="en-US" smtClean="0"/>
              <a:t>11.12.18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DD53F-EC5C-2140-9EEE-79006D154159}" type="slidenum">
              <a:rPr lang="en-US" smtClean="0"/>
              <a:t>‹#›</a:t>
            </a:fld>
            <a:endParaRPr lang="en-US"/>
          </a:p>
        </p:txBody>
      </p:sp>
      <p:sp>
        <p:nvSpPr>
          <p:cNvPr id="7" name="Title 6"/>
          <p:cNvSpPr>
            <a:spLocks noGrp="1"/>
          </p:cNvSpPr>
          <p:nvPr>
            <p:ph type="title"/>
          </p:nvPr>
        </p:nvSpPr>
        <p:spPr/>
        <p:txBody>
          <a:bodyPr/>
          <a:lstStyle/>
          <a:p>
            <a:r>
              <a:rPr lang="sk-SK"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3DBDBE4F-A2FA-8D41-8B48-85103FC22178}" type="datetimeFigureOut">
              <a:rPr lang="en-US" smtClean="0"/>
              <a:t>11.12.18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AB2DD53F-EC5C-2140-9EEE-79006D154159}"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sk-SK"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endParaRPr lang="en-US" dirty="0"/>
          </a:p>
        </p:txBody>
      </p:sp>
      <p:sp>
        <p:nvSpPr>
          <p:cNvPr id="5" name="Date Placeholder 4"/>
          <p:cNvSpPr>
            <a:spLocks noGrp="1"/>
          </p:cNvSpPr>
          <p:nvPr>
            <p:ph type="dt" sz="half" idx="10"/>
          </p:nvPr>
        </p:nvSpPr>
        <p:spPr/>
        <p:txBody>
          <a:bodyPr/>
          <a:lstStyle/>
          <a:p>
            <a:fld id="{3DBDBE4F-A2FA-8D41-8B48-85103FC22178}" type="datetimeFigureOut">
              <a:rPr lang="en-US" smtClean="0"/>
              <a:t>11.12.18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DD53F-EC5C-2140-9EEE-79006D154159}" type="slidenum">
              <a:rPr lang="en-US" smtClean="0"/>
              <a:t>‹#›</a:t>
            </a:fld>
            <a:endParaRPr lang="en-US"/>
          </a:p>
        </p:txBody>
      </p:sp>
      <p:sp>
        <p:nvSpPr>
          <p:cNvPr id="8" name="Title 7"/>
          <p:cNvSpPr>
            <a:spLocks noGrp="1"/>
          </p:cNvSpPr>
          <p:nvPr>
            <p:ph type="title"/>
          </p:nvPr>
        </p:nvSpPr>
        <p:spPr/>
        <p:txBody>
          <a:bodyPr/>
          <a:lstStyle/>
          <a:p>
            <a:r>
              <a:rPr lang="sk-SK"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endParaRPr lang="en-US" dirty="0"/>
          </a:p>
        </p:txBody>
      </p:sp>
      <p:sp>
        <p:nvSpPr>
          <p:cNvPr id="7" name="Date Placeholder 6"/>
          <p:cNvSpPr>
            <a:spLocks noGrp="1"/>
          </p:cNvSpPr>
          <p:nvPr>
            <p:ph type="dt" sz="half" idx="10"/>
          </p:nvPr>
        </p:nvSpPr>
        <p:spPr/>
        <p:txBody>
          <a:bodyPr/>
          <a:lstStyle/>
          <a:p>
            <a:fld id="{3DBDBE4F-A2FA-8D41-8B48-85103FC22178}" type="datetimeFigureOut">
              <a:rPr lang="en-US" smtClean="0"/>
              <a:t>11.12.18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2DD53F-EC5C-2140-9EEE-79006D154159}" type="slidenum">
              <a:rPr lang="en-US" smtClean="0"/>
              <a:t>‹#›</a:t>
            </a:fld>
            <a:endParaRPr lang="en-US"/>
          </a:p>
        </p:txBody>
      </p:sp>
      <p:sp>
        <p:nvSpPr>
          <p:cNvPr id="10" name="Title 9"/>
          <p:cNvSpPr>
            <a:spLocks noGrp="1"/>
          </p:cNvSpPr>
          <p:nvPr>
            <p:ph type="title"/>
          </p:nvPr>
        </p:nvSpPr>
        <p:spPr/>
        <p:txBody>
          <a:bodyPr/>
          <a:lstStyle/>
          <a:p>
            <a:r>
              <a:rPr lang="sk-SK"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DBDBE4F-A2FA-8D41-8B48-85103FC22178}" type="datetimeFigureOut">
              <a:rPr lang="en-US" smtClean="0"/>
              <a:t>11.12.18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2DD53F-EC5C-2140-9EEE-79006D154159}" type="slidenum">
              <a:rPr lang="en-US" smtClean="0"/>
              <a:t>‹#›</a:t>
            </a:fld>
            <a:endParaRPr lang="en-US"/>
          </a:p>
        </p:txBody>
      </p:sp>
      <p:sp>
        <p:nvSpPr>
          <p:cNvPr id="6" name="Title 5"/>
          <p:cNvSpPr>
            <a:spLocks noGrp="1"/>
          </p:cNvSpPr>
          <p:nvPr>
            <p:ph type="title"/>
          </p:nvPr>
        </p:nvSpPr>
        <p:spPr/>
        <p:txBody>
          <a:bodyPr/>
          <a:lstStyle/>
          <a:p>
            <a:r>
              <a:rPr lang="sk-SK"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DBDBE4F-A2FA-8D41-8B48-85103FC22178}" type="datetimeFigureOut">
              <a:rPr lang="en-US" smtClean="0"/>
              <a:t>11.12.18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2DD53F-EC5C-2140-9EEE-79006D15415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Click to edit Master text styles</a:t>
            </a:r>
          </a:p>
        </p:txBody>
      </p:sp>
      <p:sp>
        <p:nvSpPr>
          <p:cNvPr id="5" name="Date Placeholder 4"/>
          <p:cNvSpPr>
            <a:spLocks noGrp="1"/>
          </p:cNvSpPr>
          <p:nvPr>
            <p:ph type="dt" sz="half" idx="10"/>
          </p:nvPr>
        </p:nvSpPr>
        <p:spPr/>
        <p:txBody>
          <a:bodyPr/>
          <a:lstStyle/>
          <a:p>
            <a:fld id="{3DBDBE4F-A2FA-8D41-8B48-85103FC22178}" type="datetimeFigureOut">
              <a:rPr lang="en-US" smtClean="0"/>
              <a:t>11.12.18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AB2DD53F-EC5C-2140-9EEE-79006D154159}"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sk-SK"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Click to edit Master text styles</a:t>
            </a:r>
          </a:p>
        </p:txBody>
      </p:sp>
      <p:sp>
        <p:nvSpPr>
          <p:cNvPr id="5" name="Date Placeholder 4"/>
          <p:cNvSpPr>
            <a:spLocks noGrp="1"/>
          </p:cNvSpPr>
          <p:nvPr>
            <p:ph type="dt" sz="half" idx="10"/>
          </p:nvPr>
        </p:nvSpPr>
        <p:spPr/>
        <p:txBody>
          <a:bodyPr/>
          <a:lstStyle/>
          <a:p>
            <a:fld id="{3DBDBE4F-A2FA-8D41-8B48-85103FC22178}" type="datetimeFigureOut">
              <a:rPr lang="en-US" smtClean="0"/>
              <a:t>11.12.18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DD53F-EC5C-2140-9EEE-79006D154159}"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sk-SK"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sk-SK"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sk-SK" smtClean="0"/>
              <a:t>Click to edit Master text styles</a:t>
            </a:r>
          </a:p>
          <a:p>
            <a:pPr lvl="1"/>
            <a:r>
              <a:rPr lang="sk-SK" smtClean="0"/>
              <a:t>Second level</a:t>
            </a:r>
          </a:p>
          <a:p>
            <a:pPr lvl="2"/>
            <a:r>
              <a:rPr lang="sk-SK" smtClean="0"/>
              <a:t>Third level</a:t>
            </a:r>
          </a:p>
          <a:p>
            <a:pPr lvl="3"/>
            <a:r>
              <a:rPr lang="sk-SK" smtClean="0"/>
              <a:t>Fourth level</a:t>
            </a:r>
          </a:p>
          <a:p>
            <a:pPr lvl="4"/>
            <a:r>
              <a:rPr lang="sk-SK"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3DBDBE4F-A2FA-8D41-8B48-85103FC22178}" type="datetimeFigureOut">
              <a:rPr lang="en-US" smtClean="0"/>
              <a:t>11.12.18</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AB2DD53F-EC5C-2140-9EEE-79006D15415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NINA BEŇOVÁ</a:t>
            </a:r>
          </a:p>
          <a:p>
            <a:r>
              <a:rPr lang="en-US" dirty="0" smtClean="0"/>
              <a:t>OZ PROTI PRÚDU</a:t>
            </a:r>
          </a:p>
          <a:p>
            <a:r>
              <a:rPr lang="en-US" dirty="0" smtClean="0"/>
              <a:t>VYDAVATEĽ NOTA BENE</a:t>
            </a:r>
            <a:endParaRPr lang="en-US" dirty="0"/>
          </a:p>
        </p:txBody>
      </p:sp>
      <p:sp>
        <p:nvSpPr>
          <p:cNvPr id="2" name="Title 1"/>
          <p:cNvSpPr>
            <a:spLocks noGrp="1"/>
          </p:cNvSpPr>
          <p:nvPr>
            <p:ph type="title"/>
          </p:nvPr>
        </p:nvSpPr>
        <p:spPr/>
        <p:txBody>
          <a:bodyPr/>
          <a:lstStyle/>
          <a:p>
            <a:r>
              <a:rPr lang="en-US" dirty="0" smtClean="0"/>
              <a:t>NAP</a:t>
            </a:r>
            <a:r>
              <a:rPr lang="en-US" dirty="0" smtClean="0"/>
              <a:t>ĹŇA SA PRÁVO NA BÝVANIE NA SLOVENSKU?</a:t>
            </a:r>
            <a:endParaRPr lang="en-US" dirty="0"/>
          </a:p>
        </p:txBody>
      </p:sp>
    </p:spTree>
    <p:extLst>
      <p:ext uri="{BB962C8B-B14F-4D97-AF65-F5344CB8AC3E}">
        <p14:creationId xmlns:p14="http://schemas.microsoft.com/office/powerpoint/2010/main" val="1947674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45720" indent="0" algn="ctr">
              <a:buNone/>
            </a:pPr>
            <a:endParaRPr lang="sk-SK" sz="5700" b="1" dirty="0" smtClean="0"/>
          </a:p>
          <a:p>
            <a:pPr marL="45720" indent="0" algn="ctr">
              <a:buNone/>
            </a:pPr>
            <a:endParaRPr lang="sk-SK" sz="5700" b="1" dirty="0" smtClean="0"/>
          </a:p>
          <a:p>
            <a:pPr marL="45720" indent="0" algn="ctr">
              <a:buNone/>
            </a:pPr>
            <a:r>
              <a:rPr lang="sk-SK" sz="8000" b="1" dirty="0" smtClean="0"/>
              <a:t>ZÁKLADNÝ PRÍSTUP</a:t>
            </a:r>
            <a:endParaRPr lang="sk-SK" sz="8000" b="1" dirty="0"/>
          </a:p>
          <a:p>
            <a:pPr marL="45720" indent="0" algn="ctr">
              <a:buNone/>
            </a:pPr>
            <a:endParaRPr lang="sk-SK" sz="5700" b="1" dirty="0" smtClean="0"/>
          </a:p>
          <a:p>
            <a:pPr marL="45720" indent="0" algn="ctr">
              <a:buNone/>
            </a:pPr>
            <a:r>
              <a:rPr lang="sk-SK" sz="7600" b="1" dirty="0" smtClean="0"/>
              <a:t>Bývanie osobná zodpovednosť? </a:t>
            </a:r>
          </a:p>
          <a:p>
            <a:pPr marL="45720" indent="0" algn="ctr">
              <a:buNone/>
            </a:pPr>
            <a:endParaRPr lang="sk-SK" sz="5700" b="1" dirty="0" smtClean="0"/>
          </a:p>
          <a:p>
            <a:pPr marL="45720" indent="0">
              <a:buNone/>
            </a:pPr>
            <a:endParaRPr lang="sk-SK" sz="2400" dirty="0" smtClean="0"/>
          </a:p>
          <a:p>
            <a:pPr marL="45720" indent="0">
              <a:buNone/>
            </a:pPr>
            <a:endParaRPr lang="sk-SK" sz="2400" dirty="0"/>
          </a:p>
          <a:p>
            <a:pPr marL="45720" indent="0">
              <a:buNone/>
            </a:pPr>
            <a:endParaRPr lang="sk-SK" sz="2400" dirty="0"/>
          </a:p>
          <a:p>
            <a:pPr marL="45720" indent="0">
              <a:buNone/>
            </a:pPr>
            <a:endParaRPr lang="sk-SK" sz="2400" dirty="0" smtClean="0"/>
          </a:p>
          <a:p>
            <a:pPr marL="45720" indent="0">
              <a:buNone/>
            </a:pPr>
            <a:endParaRPr lang="sk-SK" sz="2400" dirty="0"/>
          </a:p>
          <a:p>
            <a:pPr marL="45720" indent="0">
              <a:buNone/>
            </a:pPr>
            <a:endParaRPr lang="sk-SK" sz="2400" dirty="0"/>
          </a:p>
          <a:p>
            <a:pPr marL="365760" lvl="1" indent="0">
              <a:buNone/>
            </a:pPr>
            <a:endParaRPr lang="sk-SK" sz="2400" dirty="0" smtClean="0"/>
          </a:p>
        </p:txBody>
      </p:sp>
      <p:sp>
        <p:nvSpPr>
          <p:cNvPr id="3" name="Title 2"/>
          <p:cNvSpPr>
            <a:spLocks noGrp="1"/>
          </p:cNvSpPr>
          <p:nvPr>
            <p:ph type="title"/>
          </p:nvPr>
        </p:nvSpPr>
        <p:spPr/>
        <p:txBody>
          <a:bodyPr/>
          <a:lstStyle/>
          <a:p>
            <a:r>
              <a:rPr lang="en-US" dirty="0" smtClean="0"/>
              <a:t>PROBLÉMY </a:t>
            </a:r>
            <a:endParaRPr lang="en-US" dirty="0"/>
          </a:p>
        </p:txBody>
      </p:sp>
    </p:spTree>
    <p:extLst>
      <p:ext uri="{BB962C8B-B14F-4D97-AF65-F5344CB8AC3E}">
        <p14:creationId xmlns:p14="http://schemas.microsoft.com/office/powerpoint/2010/main" val="1567254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ctr">
              <a:buNone/>
            </a:pPr>
            <a:endParaRPr lang="en-US" dirty="0" smtClean="0"/>
          </a:p>
          <a:p>
            <a:pPr marL="45720" indent="0" algn="ctr">
              <a:buNone/>
            </a:pPr>
            <a:endParaRPr lang="en-US" dirty="0"/>
          </a:p>
          <a:p>
            <a:pPr marL="45720" indent="0" algn="ctr">
              <a:buNone/>
            </a:pPr>
            <a:endParaRPr lang="en-US" dirty="0" smtClean="0"/>
          </a:p>
          <a:p>
            <a:pPr marL="45720" indent="0" algn="ctr">
              <a:buNone/>
            </a:pPr>
            <a:endParaRPr lang="en-US" dirty="0"/>
          </a:p>
          <a:p>
            <a:pPr marL="45720" indent="0" algn="ctr">
              <a:buNone/>
            </a:pPr>
            <a:r>
              <a:rPr lang="en-US" sz="3600" dirty="0" smtClean="0"/>
              <a:t>FYZICKÝ NEDOSTATOK BYTOV</a:t>
            </a:r>
          </a:p>
          <a:p>
            <a:pPr marL="45720" indent="0" algn="ctr">
              <a:buNone/>
            </a:pPr>
            <a:endParaRPr lang="en-US" sz="3600" dirty="0"/>
          </a:p>
        </p:txBody>
      </p:sp>
      <p:sp>
        <p:nvSpPr>
          <p:cNvPr id="3" name="Title 2"/>
          <p:cNvSpPr>
            <a:spLocks noGrp="1"/>
          </p:cNvSpPr>
          <p:nvPr>
            <p:ph type="title"/>
          </p:nvPr>
        </p:nvSpPr>
        <p:spPr/>
        <p:txBody>
          <a:bodyPr/>
          <a:lstStyle/>
          <a:p>
            <a:r>
              <a:rPr lang="en-US" dirty="0" smtClean="0"/>
              <a:t>PROBLÉMY</a:t>
            </a:r>
            <a:endParaRPr lang="en-US" dirty="0"/>
          </a:p>
        </p:txBody>
      </p:sp>
    </p:spTree>
    <p:extLst>
      <p:ext uri="{BB962C8B-B14F-4D97-AF65-F5344CB8AC3E}">
        <p14:creationId xmlns:p14="http://schemas.microsoft.com/office/powerpoint/2010/main" val="501749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ctr">
              <a:buNone/>
            </a:pPr>
            <a:endParaRPr lang="en-US" sz="4000" dirty="0" smtClean="0"/>
          </a:p>
          <a:p>
            <a:pPr marL="45720" indent="0" algn="ctr">
              <a:buNone/>
            </a:pPr>
            <a:endParaRPr lang="en-US" sz="4000" dirty="0"/>
          </a:p>
          <a:p>
            <a:pPr marL="45720" indent="0" algn="ctr">
              <a:buNone/>
            </a:pPr>
            <a:r>
              <a:rPr lang="en-US" sz="4000" dirty="0" smtClean="0"/>
              <a:t>PRÍSPEVOK NA BÝVANIE</a:t>
            </a:r>
            <a:endParaRPr lang="en-US" sz="4000" dirty="0"/>
          </a:p>
        </p:txBody>
      </p:sp>
      <p:sp>
        <p:nvSpPr>
          <p:cNvPr id="3" name="Title 2"/>
          <p:cNvSpPr>
            <a:spLocks noGrp="1"/>
          </p:cNvSpPr>
          <p:nvPr>
            <p:ph type="title"/>
          </p:nvPr>
        </p:nvSpPr>
        <p:spPr/>
        <p:txBody>
          <a:bodyPr/>
          <a:lstStyle/>
          <a:p>
            <a:r>
              <a:rPr lang="en-US" dirty="0" smtClean="0"/>
              <a:t>PROBLÉMY</a:t>
            </a:r>
            <a:endParaRPr lang="en-US" dirty="0"/>
          </a:p>
        </p:txBody>
      </p:sp>
    </p:spTree>
    <p:extLst>
      <p:ext uri="{BB962C8B-B14F-4D97-AF65-F5344CB8AC3E}">
        <p14:creationId xmlns:p14="http://schemas.microsoft.com/office/powerpoint/2010/main" val="2123649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ctr">
              <a:buNone/>
            </a:pPr>
            <a:endParaRPr lang="sk-SK" b="1" dirty="0" smtClean="0"/>
          </a:p>
          <a:p>
            <a:pPr marL="45720" indent="0" algn="ctr">
              <a:buNone/>
            </a:pPr>
            <a:endParaRPr lang="sk-SK" b="1" dirty="0"/>
          </a:p>
          <a:p>
            <a:pPr marL="45720" indent="0" algn="ctr">
              <a:buNone/>
            </a:pPr>
            <a:endParaRPr lang="sk-SK" b="1" dirty="0" smtClean="0"/>
          </a:p>
          <a:p>
            <a:pPr marL="45720" indent="0" algn="ctr">
              <a:buNone/>
            </a:pPr>
            <a:r>
              <a:rPr lang="sk-SK" sz="3600" b="1" dirty="0" smtClean="0"/>
              <a:t>Bývanie </a:t>
            </a:r>
            <a:r>
              <a:rPr lang="sk-SK" sz="3600" b="1" dirty="0"/>
              <a:t>pre zraniteľné skupiny je presúvané do oblasti sociálnych služieb, namiesto snahy o vytvorenie efektívnej politiky sociálneho bývania.</a:t>
            </a:r>
            <a:endParaRPr lang="sk-SK" sz="3600" dirty="0"/>
          </a:p>
          <a:p>
            <a:pPr marL="45720" indent="0" algn="ctr">
              <a:buNone/>
            </a:pPr>
            <a:endParaRPr lang="en-US" sz="3600" dirty="0"/>
          </a:p>
        </p:txBody>
      </p:sp>
      <p:sp>
        <p:nvSpPr>
          <p:cNvPr id="3" name="Title 2"/>
          <p:cNvSpPr>
            <a:spLocks noGrp="1"/>
          </p:cNvSpPr>
          <p:nvPr>
            <p:ph type="title"/>
          </p:nvPr>
        </p:nvSpPr>
        <p:spPr/>
        <p:txBody>
          <a:bodyPr/>
          <a:lstStyle/>
          <a:p>
            <a:r>
              <a:rPr lang="en-US" dirty="0" smtClean="0"/>
              <a:t>PROBLÉMY</a:t>
            </a:r>
            <a:endParaRPr lang="en-US" dirty="0"/>
          </a:p>
        </p:txBody>
      </p:sp>
    </p:spTree>
    <p:extLst>
      <p:ext uri="{BB962C8B-B14F-4D97-AF65-F5344CB8AC3E}">
        <p14:creationId xmlns:p14="http://schemas.microsoft.com/office/powerpoint/2010/main" val="2917013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32500" lnSpcReduction="20000"/>
          </a:bodyPr>
          <a:lstStyle/>
          <a:p>
            <a:pPr marL="45720" lvl="1" indent="0">
              <a:buClr>
                <a:schemeClr val="accent1"/>
              </a:buClr>
              <a:buNone/>
            </a:pPr>
            <a:endParaRPr lang="sk-SK" sz="2400" dirty="0" smtClean="0"/>
          </a:p>
          <a:p>
            <a:pPr marL="45720" lvl="1" indent="0">
              <a:buClr>
                <a:schemeClr val="accent1"/>
              </a:buClr>
              <a:buNone/>
            </a:pPr>
            <a:endParaRPr lang="sk-SK" sz="2400" dirty="0"/>
          </a:p>
          <a:p>
            <a:pPr marL="45720" lvl="1" indent="0">
              <a:buClr>
                <a:schemeClr val="accent1"/>
              </a:buClr>
              <a:buNone/>
            </a:pPr>
            <a:endParaRPr lang="sk-SK" sz="2400" dirty="0" smtClean="0"/>
          </a:p>
          <a:p>
            <a:pPr marL="45720" lvl="1" indent="0">
              <a:buClr>
                <a:schemeClr val="accent1"/>
              </a:buClr>
              <a:buNone/>
            </a:pPr>
            <a:endParaRPr lang="sk-SK" sz="2400" dirty="0"/>
          </a:p>
          <a:p>
            <a:pPr marL="45720" lvl="1" indent="0" algn="ctr">
              <a:buClr>
                <a:schemeClr val="accent1"/>
              </a:buClr>
              <a:buNone/>
            </a:pPr>
            <a:r>
              <a:rPr lang="en-US" sz="11100" dirty="0" smtClean="0"/>
              <a:t>LEGISLATÍVA - BÝVANIE </a:t>
            </a:r>
            <a:r>
              <a:rPr lang="en-US" sz="11100" dirty="0"/>
              <a:t>NEMÔŽE BYŤ TOTOŽNÉ SO SOCIÁLNOU SLUŽBOU</a:t>
            </a:r>
            <a:endParaRPr lang="sk-SK" sz="11100" dirty="0" smtClean="0"/>
          </a:p>
          <a:p>
            <a:pPr marL="45720" indent="0">
              <a:buNone/>
            </a:pPr>
            <a:endParaRPr lang="sk-SK" sz="2400" dirty="0" smtClean="0"/>
          </a:p>
          <a:p>
            <a:pPr marL="45720" indent="0">
              <a:buNone/>
            </a:pPr>
            <a:endParaRPr lang="sk-SK" sz="2400" dirty="0"/>
          </a:p>
          <a:p>
            <a:pPr marL="45720" indent="0">
              <a:buNone/>
            </a:pPr>
            <a:endParaRPr lang="sk-SK" sz="2100" dirty="0" smtClean="0"/>
          </a:p>
          <a:p>
            <a:pPr marL="45720" indent="0">
              <a:buNone/>
            </a:pPr>
            <a:endParaRPr lang="sk-SK" sz="2100" dirty="0"/>
          </a:p>
          <a:p>
            <a:pPr marL="45720" indent="0">
              <a:buNone/>
            </a:pPr>
            <a:endParaRPr lang="sk-SK" sz="2100" dirty="0" smtClean="0"/>
          </a:p>
          <a:p>
            <a:pPr marL="45720" indent="0">
              <a:buNone/>
            </a:pPr>
            <a:endParaRPr lang="sk-SK" sz="2100" dirty="0"/>
          </a:p>
          <a:p>
            <a:pPr marL="45720" indent="0">
              <a:buNone/>
            </a:pPr>
            <a:r>
              <a:rPr lang="sk-SK" sz="3000" dirty="0" smtClean="0"/>
              <a:t>ZÁKON </a:t>
            </a:r>
            <a:r>
              <a:rPr lang="sk-SK" sz="3000" dirty="0"/>
              <a:t>O SOCIÁLNYCH SLUŽBÁCH </a:t>
            </a:r>
          </a:p>
          <a:p>
            <a:pPr marL="45720" indent="0">
              <a:buNone/>
            </a:pPr>
            <a:endParaRPr lang="sk-SK" sz="3000" dirty="0"/>
          </a:p>
          <a:p>
            <a:pPr marL="45720" indent="0">
              <a:buNone/>
            </a:pPr>
            <a:r>
              <a:rPr lang="sk-SK" sz="3000" dirty="0"/>
              <a:t>OBČIANSKY ZÁKONNÍK</a:t>
            </a:r>
          </a:p>
          <a:p>
            <a:pPr marL="45720" indent="0">
              <a:buNone/>
            </a:pPr>
            <a:endParaRPr lang="sk-SK" sz="3000" dirty="0"/>
          </a:p>
          <a:p>
            <a:pPr marL="45720" indent="0">
              <a:buNone/>
            </a:pPr>
            <a:r>
              <a:rPr lang="sk-SK" sz="3000" dirty="0"/>
              <a:t>ZÁKON O SOCIÁLNOM BÝVANÍ</a:t>
            </a:r>
          </a:p>
          <a:p>
            <a:pPr marL="45720" indent="0">
              <a:buNone/>
            </a:pPr>
            <a:endParaRPr lang="sk-SK" sz="3000" dirty="0"/>
          </a:p>
          <a:p>
            <a:pPr marL="45720" indent="0">
              <a:buNone/>
            </a:pPr>
            <a:r>
              <a:rPr lang="sk-SK" sz="3000" dirty="0"/>
              <a:t>KONCEPCIA ŠTÁTNEJ BYTOVEJ POLITIKY</a:t>
            </a:r>
          </a:p>
          <a:p>
            <a:pPr marL="45720" lvl="1" indent="0" algn="ctr">
              <a:buClr>
                <a:schemeClr val="accent1"/>
              </a:buClr>
              <a:buNone/>
            </a:pPr>
            <a:endParaRPr lang="sk-SK" sz="3000" dirty="0"/>
          </a:p>
          <a:p>
            <a:pPr marL="45720" lvl="1" indent="0">
              <a:buClr>
                <a:schemeClr val="accent1"/>
              </a:buClr>
              <a:buNone/>
            </a:pPr>
            <a:r>
              <a:rPr lang="sk-SK" sz="3000" dirty="0" smtClean="0"/>
              <a:t>Poskytnutie </a:t>
            </a:r>
            <a:r>
              <a:rPr lang="sk-SK" sz="3000" dirty="0"/>
              <a:t>prístrešia v nocľahárni </a:t>
            </a:r>
            <a:r>
              <a:rPr lang="sk-SK" sz="3000" dirty="0" smtClean="0"/>
              <a:t>ZoSS, OZ, Zákon o soc. bývaní či Koncepcia štátnej bytovej politiky chápu </a:t>
            </a:r>
            <a:r>
              <a:rPr lang="sk-SK" sz="3000" dirty="0"/>
              <a:t>ako „ubytovanie“, ktoré by za istých okolností malo byť postačujúcim nástrojom vytvárajúcim nevyhnutné podmienky na uspokojovanie základných životných </a:t>
            </a:r>
            <a:r>
              <a:rPr lang="sk-SK" sz="3000" dirty="0" smtClean="0"/>
              <a:t>potrieb, respektíve ubytovanie, ktoré možno nazvať „sociálnym bývaním“. </a:t>
            </a:r>
          </a:p>
          <a:p>
            <a:pPr marL="45720" lvl="1" indent="0">
              <a:buClr>
                <a:schemeClr val="accent1"/>
              </a:buClr>
              <a:buNone/>
            </a:pPr>
            <a:endParaRPr lang="sk-SK" sz="2400" dirty="0"/>
          </a:p>
          <a:p>
            <a:pPr marL="45720" lvl="1" indent="0">
              <a:buClr>
                <a:schemeClr val="accent1"/>
              </a:buClr>
              <a:buNone/>
            </a:pPr>
            <a:r>
              <a:rPr lang="sk-SK" sz="3100" i="1" dirty="0" smtClean="0"/>
              <a:t>SOCIÁLNE BÝVANIE: „</a:t>
            </a:r>
            <a:r>
              <a:rPr lang="sk-SK" sz="3100" i="1" dirty="0"/>
              <a:t>bývanie obstarané s použitím verejných prostriedkov určené na primerané a ľudsky dôstojné bývanie fyzických osôb, ktoré si nemôžu obstarať bývanie vlastným pričinením a spĺňajú podmienky podľa tohto zákona“</a:t>
            </a:r>
            <a:r>
              <a:rPr lang="sk-SK" sz="3100" dirty="0"/>
              <a:t> </a:t>
            </a:r>
            <a:endParaRPr lang="sk-SK" sz="3100" dirty="0" smtClean="0"/>
          </a:p>
          <a:p>
            <a:pPr marL="45720" lvl="1" indent="0">
              <a:buClr>
                <a:schemeClr val="accent1"/>
              </a:buClr>
              <a:buNone/>
            </a:pPr>
            <a:endParaRPr lang="sk-SK" sz="3100" dirty="0"/>
          </a:p>
          <a:p>
            <a:pPr marL="45720" lvl="1" indent="0">
              <a:buClr>
                <a:schemeClr val="accent1"/>
              </a:buClr>
              <a:buNone/>
            </a:pPr>
            <a:endParaRPr lang="cs-CZ" sz="3100" dirty="0"/>
          </a:p>
          <a:p>
            <a:pPr marL="45720" indent="0">
              <a:buNone/>
            </a:pPr>
            <a:endParaRPr lang="en-US" sz="3100" dirty="0"/>
          </a:p>
        </p:txBody>
      </p:sp>
      <p:sp>
        <p:nvSpPr>
          <p:cNvPr id="3" name="Title 2"/>
          <p:cNvSpPr>
            <a:spLocks noGrp="1"/>
          </p:cNvSpPr>
          <p:nvPr>
            <p:ph type="title"/>
          </p:nvPr>
        </p:nvSpPr>
        <p:spPr/>
        <p:txBody>
          <a:bodyPr/>
          <a:lstStyle/>
          <a:p>
            <a:r>
              <a:rPr lang="en-US" dirty="0" smtClean="0"/>
              <a:t>PROBLÉMY</a:t>
            </a:r>
            <a:endParaRPr lang="en-US" dirty="0"/>
          </a:p>
        </p:txBody>
      </p:sp>
    </p:spTree>
    <p:extLst>
      <p:ext uri="{BB962C8B-B14F-4D97-AF65-F5344CB8AC3E}">
        <p14:creationId xmlns:p14="http://schemas.microsoft.com/office/powerpoint/2010/main" val="3082504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 indent="0" algn="ctr">
              <a:buNone/>
            </a:pPr>
            <a:endParaRPr lang="en-US" sz="3600" dirty="0" smtClean="0"/>
          </a:p>
          <a:p>
            <a:pPr marL="45720" indent="0" algn="ctr">
              <a:buNone/>
            </a:pPr>
            <a:r>
              <a:rPr lang="en-US" sz="3600" dirty="0" smtClean="0"/>
              <a:t>PORUŠOVANIE PRÁV V OBLASTI BÝVANIA </a:t>
            </a:r>
          </a:p>
          <a:p>
            <a:pPr marL="45720" indent="0" algn="ctr">
              <a:buNone/>
            </a:pPr>
            <a:r>
              <a:rPr lang="en-US" sz="3600" dirty="0" smtClean="0"/>
              <a:t>(?)</a:t>
            </a:r>
          </a:p>
          <a:p>
            <a:pPr marL="45720" indent="0" algn="ctr">
              <a:buNone/>
            </a:pPr>
            <a:endParaRPr lang="en-US" sz="3600" dirty="0" smtClean="0"/>
          </a:p>
          <a:p>
            <a:pPr marL="45720" indent="0">
              <a:buNone/>
            </a:pPr>
            <a:endParaRPr lang="en-US" dirty="0"/>
          </a:p>
          <a:p>
            <a:r>
              <a:rPr lang="en-US" dirty="0" smtClean="0"/>
              <a:t>R</a:t>
            </a:r>
            <a:r>
              <a:rPr lang="en-US" dirty="0" smtClean="0"/>
              <a:t>ÓMSKE MARGINALIZOVANÉ SKUPINY</a:t>
            </a:r>
          </a:p>
          <a:p>
            <a:r>
              <a:rPr lang="en-US" dirty="0" smtClean="0"/>
              <a:t>ĽUDIA BEZ DOMOVA</a:t>
            </a:r>
          </a:p>
          <a:p>
            <a:r>
              <a:rPr lang="en-US" dirty="0" smtClean="0"/>
              <a:t>ĽUDIA SO ZDRAVOTNÝM ZNEVÝHODNENÍM</a:t>
            </a:r>
            <a:endParaRPr lang="en-US" dirty="0"/>
          </a:p>
        </p:txBody>
      </p:sp>
      <p:sp>
        <p:nvSpPr>
          <p:cNvPr id="3" name="Title 2"/>
          <p:cNvSpPr>
            <a:spLocks noGrp="1"/>
          </p:cNvSpPr>
          <p:nvPr>
            <p:ph type="title"/>
          </p:nvPr>
        </p:nvSpPr>
        <p:spPr/>
        <p:txBody>
          <a:bodyPr/>
          <a:lstStyle/>
          <a:p>
            <a:r>
              <a:rPr lang="en-US" dirty="0" smtClean="0"/>
              <a:t>PROBLÉMY</a:t>
            </a:r>
            <a:endParaRPr lang="en-US" dirty="0"/>
          </a:p>
        </p:txBody>
      </p:sp>
    </p:spTree>
    <p:extLst>
      <p:ext uri="{BB962C8B-B14F-4D97-AF65-F5344CB8AC3E}">
        <p14:creationId xmlns:p14="http://schemas.microsoft.com/office/powerpoint/2010/main" val="1812758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endParaRPr lang="en-US" dirty="0" smtClean="0"/>
          </a:p>
          <a:p>
            <a:pPr marL="45720" indent="0">
              <a:buNone/>
            </a:pPr>
            <a:endParaRPr lang="en-US" dirty="0"/>
          </a:p>
          <a:p>
            <a:pPr marL="45720" indent="0">
              <a:buNone/>
            </a:pPr>
            <a:endParaRPr lang="en-US" dirty="0" smtClean="0"/>
          </a:p>
          <a:p>
            <a:pPr marL="45720" indent="0" algn="ctr">
              <a:buNone/>
            </a:pPr>
            <a:r>
              <a:rPr lang="en-US" sz="3600" dirty="0"/>
              <a:t>PRÍSTUP K 24 HODINOVÉMU UBYTOVANIU NIE JE ZABEZPEČENÝ</a:t>
            </a:r>
          </a:p>
          <a:p>
            <a:pPr marL="45720" indent="0">
              <a:buNone/>
            </a:pPr>
            <a:endParaRPr lang="en-US" dirty="0"/>
          </a:p>
        </p:txBody>
      </p:sp>
      <p:sp>
        <p:nvSpPr>
          <p:cNvPr id="3" name="Title 2"/>
          <p:cNvSpPr>
            <a:spLocks noGrp="1"/>
          </p:cNvSpPr>
          <p:nvPr>
            <p:ph type="title"/>
          </p:nvPr>
        </p:nvSpPr>
        <p:spPr/>
        <p:txBody>
          <a:bodyPr/>
          <a:lstStyle/>
          <a:p>
            <a:r>
              <a:rPr lang="en-US" dirty="0" smtClean="0"/>
              <a:t>PROBLÉMY</a:t>
            </a:r>
            <a:endParaRPr lang="en-US" dirty="0"/>
          </a:p>
        </p:txBody>
      </p:sp>
    </p:spTree>
    <p:extLst>
      <p:ext uri="{BB962C8B-B14F-4D97-AF65-F5344CB8AC3E}">
        <p14:creationId xmlns:p14="http://schemas.microsoft.com/office/powerpoint/2010/main" val="2029613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ctr">
              <a:buNone/>
            </a:pPr>
            <a:endParaRPr lang="en-US" sz="3600" dirty="0" smtClean="0"/>
          </a:p>
          <a:p>
            <a:pPr marL="45720" indent="0" algn="ctr">
              <a:buNone/>
            </a:pPr>
            <a:endParaRPr lang="en-US" sz="3600" dirty="0"/>
          </a:p>
          <a:p>
            <a:pPr marL="45720" indent="0" algn="ctr">
              <a:buNone/>
            </a:pPr>
            <a:r>
              <a:rPr lang="en-US" sz="3600" dirty="0" smtClean="0"/>
              <a:t>TERMINOLOGICKÝ CHAOS</a:t>
            </a:r>
            <a:endParaRPr lang="en-US" sz="3600" dirty="0"/>
          </a:p>
        </p:txBody>
      </p:sp>
      <p:sp>
        <p:nvSpPr>
          <p:cNvPr id="3" name="Title 2"/>
          <p:cNvSpPr>
            <a:spLocks noGrp="1"/>
          </p:cNvSpPr>
          <p:nvPr>
            <p:ph type="title"/>
          </p:nvPr>
        </p:nvSpPr>
        <p:spPr/>
        <p:txBody>
          <a:bodyPr/>
          <a:lstStyle/>
          <a:p>
            <a:r>
              <a:rPr lang="en-US" dirty="0" smtClean="0"/>
              <a:t>PROBLÉMY</a:t>
            </a:r>
            <a:endParaRPr lang="en-US" dirty="0"/>
          </a:p>
        </p:txBody>
      </p:sp>
    </p:spTree>
    <p:extLst>
      <p:ext uri="{BB962C8B-B14F-4D97-AF65-F5344CB8AC3E}">
        <p14:creationId xmlns:p14="http://schemas.microsoft.com/office/powerpoint/2010/main" val="1996811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ctr">
              <a:buNone/>
            </a:pPr>
            <a:endParaRPr lang="en-US" sz="3600" dirty="0" smtClean="0"/>
          </a:p>
          <a:p>
            <a:pPr marL="45720" indent="0" algn="ctr">
              <a:buNone/>
            </a:pPr>
            <a:endParaRPr lang="en-US" sz="3600" dirty="0"/>
          </a:p>
          <a:p>
            <a:pPr marL="45720" indent="0" algn="ctr">
              <a:buNone/>
            </a:pPr>
            <a:r>
              <a:rPr lang="en-US" sz="3600" dirty="0" smtClean="0"/>
              <a:t>MÁLO NOVÝCH NÁSTROJOV NA PODPORU, KTORÉ BY REFLEKTOVALI SÚČASNOSŤ A SR </a:t>
            </a:r>
            <a:r>
              <a:rPr lang="en-US" sz="3600" dirty="0" smtClean="0"/>
              <a:t>ŠPECIFIKÁ</a:t>
            </a:r>
            <a:endParaRPr lang="en-US" sz="3600" dirty="0"/>
          </a:p>
        </p:txBody>
      </p:sp>
      <p:sp>
        <p:nvSpPr>
          <p:cNvPr id="3" name="Title 2"/>
          <p:cNvSpPr>
            <a:spLocks noGrp="1"/>
          </p:cNvSpPr>
          <p:nvPr>
            <p:ph type="title"/>
          </p:nvPr>
        </p:nvSpPr>
        <p:spPr/>
        <p:txBody>
          <a:bodyPr/>
          <a:lstStyle/>
          <a:p>
            <a:r>
              <a:rPr lang="en-US" dirty="0" smtClean="0"/>
              <a:t>PROBLÉMY</a:t>
            </a:r>
            <a:endParaRPr lang="en-US" dirty="0"/>
          </a:p>
        </p:txBody>
      </p:sp>
    </p:spTree>
    <p:extLst>
      <p:ext uri="{BB962C8B-B14F-4D97-AF65-F5344CB8AC3E}">
        <p14:creationId xmlns:p14="http://schemas.microsoft.com/office/powerpoint/2010/main" val="282900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ctr">
              <a:buNone/>
            </a:pPr>
            <a:endParaRPr lang="en-US" dirty="0" smtClean="0"/>
          </a:p>
          <a:p>
            <a:pPr marL="45720" indent="0" algn="ctr">
              <a:buNone/>
            </a:pPr>
            <a:endParaRPr lang="en-US" dirty="0"/>
          </a:p>
          <a:p>
            <a:pPr marL="45720" indent="0" algn="ctr">
              <a:buNone/>
            </a:pPr>
            <a:endParaRPr lang="en-US" dirty="0" smtClean="0"/>
          </a:p>
          <a:p>
            <a:pPr marL="45720" indent="0" algn="ctr">
              <a:buNone/>
            </a:pPr>
            <a:r>
              <a:rPr lang="en-US" sz="3600" dirty="0" smtClean="0"/>
              <a:t>ZATIAĽ </a:t>
            </a:r>
            <a:r>
              <a:rPr lang="en-US" sz="3600" dirty="0"/>
              <a:t>NEEXISTUJE PLÁN ZAMERANÝ NA </a:t>
            </a:r>
            <a:r>
              <a:rPr lang="en-US" sz="3600" dirty="0" smtClean="0"/>
              <a:t>“ADEKVÁTNE”/”DOSTUPNÉ” BÝVANIE</a:t>
            </a:r>
          </a:p>
          <a:p>
            <a:pPr marL="45720" indent="0">
              <a:buNone/>
            </a:pPr>
            <a:endParaRPr lang="en-US" dirty="0" smtClean="0"/>
          </a:p>
          <a:p>
            <a:pPr marL="45720" indent="0">
              <a:buNone/>
            </a:pPr>
            <a:endParaRPr lang="en-US" dirty="0"/>
          </a:p>
          <a:p>
            <a:pPr marL="45720" indent="0">
              <a:buNone/>
            </a:pPr>
            <a:r>
              <a:rPr lang="en-US" dirty="0" smtClean="0"/>
              <a:t>VÝZVY</a:t>
            </a:r>
            <a:r>
              <a:rPr lang="en-US" dirty="0"/>
              <a:t>, CIEĽ A POSTUPNOSŤ KROKOV NA NAPĹŇANIE NA NÁRODNEJ ANI LOKÁLNEJ ÚROVNI</a:t>
            </a:r>
          </a:p>
          <a:p>
            <a:pPr marL="45720" indent="0" algn="ctr">
              <a:buNone/>
            </a:pPr>
            <a:endParaRPr lang="en-US" sz="3600" dirty="0"/>
          </a:p>
          <a:p>
            <a:pPr marL="45720" indent="0">
              <a:buNone/>
            </a:pPr>
            <a:endParaRPr lang="en-US" sz="3600" dirty="0"/>
          </a:p>
        </p:txBody>
      </p:sp>
      <p:sp>
        <p:nvSpPr>
          <p:cNvPr id="3" name="Title 2"/>
          <p:cNvSpPr>
            <a:spLocks noGrp="1"/>
          </p:cNvSpPr>
          <p:nvPr>
            <p:ph type="title"/>
          </p:nvPr>
        </p:nvSpPr>
        <p:spPr/>
        <p:txBody>
          <a:bodyPr/>
          <a:lstStyle/>
          <a:p>
            <a:r>
              <a:rPr lang="en-US" dirty="0" smtClean="0"/>
              <a:t>PROBLÉMY</a:t>
            </a:r>
            <a:endParaRPr lang="en-US" dirty="0"/>
          </a:p>
        </p:txBody>
      </p:sp>
    </p:spTree>
    <p:extLst>
      <p:ext uri="{BB962C8B-B14F-4D97-AF65-F5344CB8AC3E}">
        <p14:creationId xmlns:p14="http://schemas.microsoft.com/office/powerpoint/2010/main" val="3350141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k-SK" dirty="0"/>
              <a:t>Právo na bývanie, ktoré sme v súlade s medzinárodnými dohovormi o ľudských právach pomenovali ako právo na </a:t>
            </a:r>
            <a:r>
              <a:rPr lang="sk-SK" i="1" dirty="0"/>
              <a:t>adekvátne</a:t>
            </a:r>
            <a:r>
              <a:rPr lang="sk-SK" dirty="0"/>
              <a:t> bývanie je kľúčom k tomu, aby každý člen našej spoločnosti mohol mať a udržať si svoj bezpečný domov. </a:t>
            </a:r>
            <a:endParaRPr lang="sk-SK" dirty="0" smtClean="0"/>
          </a:p>
          <a:p>
            <a:endParaRPr lang="sk-SK" dirty="0"/>
          </a:p>
          <a:p>
            <a:pPr marL="45720" indent="0">
              <a:buNone/>
            </a:pPr>
            <a:endParaRPr lang="sk-SK" dirty="0" smtClean="0"/>
          </a:p>
          <a:p>
            <a:r>
              <a:rPr lang="sk-SK" dirty="0"/>
              <a:t>Preto je aj právo na bývanie jedným z tých práv, ktorých realizácia sa zásadne dotýka hodnoty ľudskej dôstojnosti. Jeho nerešpektovanie, nedostatok ochrany, či nenapĺňanie môže viesť až k viacnásobnej marginalizácii, sociálnemu vylúčeniu a v niektorých prípadoch v dôsledku nepriaznivého životného prostredia až k smrti. </a:t>
            </a:r>
            <a:endParaRPr lang="en-US" dirty="0"/>
          </a:p>
        </p:txBody>
      </p:sp>
      <p:sp>
        <p:nvSpPr>
          <p:cNvPr id="3" name="Title 2"/>
          <p:cNvSpPr>
            <a:spLocks noGrp="1"/>
          </p:cNvSpPr>
          <p:nvPr>
            <p:ph type="title"/>
          </p:nvPr>
        </p:nvSpPr>
        <p:spPr/>
        <p:txBody>
          <a:bodyPr/>
          <a:lstStyle/>
          <a:p>
            <a:r>
              <a:rPr lang="en-US" dirty="0" err="1" smtClean="0"/>
              <a:t>Právo</a:t>
            </a:r>
            <a:r>
              <a:rPr lang="en-US" dirty="0" smtClean="0"/>
              <a:t> </a:t>
            </a:r>
            <a:r>
              <a:rPr lang="en-US" dirty="0" err="1" smtClean="0"/>
              <a:t>na</a:t>
            </a:r>
            <a:r>
              <a:rPr lang="en-US" dirty="0" smtClean="0"/>
              <a:t> </a:t>
            </a:r>
            <a:r>
              <a:rPr lang="en-US" dirty="0" err="1" smtClean="0"/>
              <a:t>bývanie</a:t>
            </a:r>
            <a:endParaRPr lang="en-US" dirty="0"/>
          </a:p>
        </p:txBody>
      </p:sp>
    </p:spTree>
    <p:extLst>
      <p:ext uri="{BB962C8B-B14F-4D97-AF65-F5344CB8AC3E}">
        <p14:creationId xmlns:p14="http://schemas.microsoft.com/office/powerpoint/2010/main" val="85670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883082"/>
          </a:xfrm>
        </p:spPr>
        <p:txBody>
          <a:bodyPr>
            <a:normAutofit/>
          </a:bodyPr>
          <a:lstStyle/>
          <a:p>
            <a:pPr marL="45720" indent="0" algn="ctr">
              <a:buNone/>
            </a:pPr>
            <a:endParaRPr lang="en-US" sz="2400" dirty="0" smtClean="0"/>
          </a:p>
          <a:p>
            <a:pPr marL="45720" indent="0" algn="ctr">
              <a:buNone/>
            </a:pPr>
            <a:endParaRPr lang="en-US" sz="2400" dirty="0"/>
          </a:p>
          <a:p>
            <a:pPr marL="45720" indent="0" algn="ctr">
              <a:buNone/>
            </a:pPr>
            <a:endParaRPr lang="en-US" sz="2400" dirty="0" smtClean="0"/>
          </a:p>
          <a:p>
            <a:pPr marL="45720" indent="0" algn="ctr">
              <a:buNone/>
            </a:pPr>
            <a:r>
              <a:rPr lang="en-US" sz="4000" dirty="0" smtClean="0"/>
              <a:t>MÝTUS</a:t>
            </a:r>
          </a:p>
          <a:p>
            <a:pPr marL="45720" indent="0" algn="ctr">
              <a:buNone/>
            </a:pPr>
            <a:r>
              <a:rPr lang="en-US" sz="3600" dirty="0" smtClean="0"/>
              <a:t>BÝVANIE JE KAŽDÉHO OSOBNÁ ZODPOVEDNOSŤ</a:t>
            </a:r>
          </a:p>
          <a:p>
            <a:endParaRPr lang="en-US" sz="3600" dirty="0"/>
          </a:p>
          <a:p>
            <a:endParaRPr lang="en-US" sz="2400" dirty="0"/>
          </a:p>
          <a:p>
            <a:endParaRPr lang="en-US" sz="2400" dirty="0"/>
          </a:p>
          <a:p>
            <a:endParaRPr lang="en-US" dirty="0"/>
          </a:p>
          <a:p>
            <a:pPr marL="45720" indent="0">
              <a:buNone/>
            </a:pPr>
            <a:endParaRPr lang="en-US" sz="3300" dirty="0"/>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BUDÚCNOSŤ – </a:t>
            </a:r>
            <a:r>
              <a:rPr lang="en-US" dirty="0" err="1" smtClean="0"/>
              <a:t>RÚCanie</a:t>
            </a:r>
            <a:r>
              <a:rPr lang="en-US" dirty="0" smtClean="0"/>
              <a:t> </a:t>
            </a:r>
            <a:r>
              <a:rPr lang="en-US" dirty="0" err="1" smtClean="0"/>
              <a:t>PREKÁŽok</a:t>
            </a:r>
            <a:endParaRPr lang="en-US" dirty="0"/>
          </a:p>
        </p:txBody>
      </p:sp>
    </p:spTree>
    <p:extLst>
      <p:ext uri="{BB962C8B-B14F-4D97-AF65-F5344CB8AC3E}">
        <p14:creationId xmlns:p14="http://schemas.microsoft.com/office/powerpoint/2010/main" val="224454916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ctr">
              <a:buNone/>
            </a:pPr>
            <a:endParaRPr lang="en-US" sz="3600" dirty="0" smtClean="0"/>
          </a:p>
          <a:p>
            <a:pPr marL="45720" indent="0" algn="ctr">
              <a:buNone/>
            </a:pPr>
            <a:endParaRPr lang="en-US" sz="3600" dirty="0"/>
          </a:p>
          <a:p>
            <a:pPr marL="45720" indent="0" algn="ctr">
              <a:buNone/>
            </a:pPr>
            <a:r>
              <a:rPr lang="en-US" sz="3600" dirty="0" smtClean="0"/>
              <a:t>BÝVANIE SA MUSÍ STAŤ PRIORITOU</a:t>
            </a:r>
            <a:endParaRPr lang="en-US" sz="3600" dirty="0"/>
          </a:p>
        </p:txBody>
      </p:sp>
      <p:sp>
        <p:nvSpPr>
          <p:cNvPr id="3" name="Title 2"/>
          <p:cNvSpPr>
            <a:spLocks noGrp="1"/>
          </p:cNvSpPr>
          <p:nvPr>
            <p:ph type="title"/>
          </p:nvPr>
        </p:nvSpPr>
        <p:spPr/>
        <p:txBody>
          <a:bodyPr/>
          <a:lstStyle/>
          <a:p>
            <a:r>
              <a:rPr lang="en-US" dirty="0" err="1" smtClean="0"/>
              <a:t>Budúcnosť</a:t>
            </a:r>
            <a:r>
              <a:rPr lang="en-US" dirty="0" smtClean="0"/>
              <a:t> – </a:t>
            </a:r>
            <a:r>
              <a:rPr lang="en-US" dirty="0" err="1" smtClean="0"/>
              <a:t>rúcanie</a:t>
            </a:r>
            <a:r>
              <a:rPr lang="en-US" dirty="0" smtClean="0"/>
              <a:t> </a:t>
            </a:r>
            <a:r>
              <a:rPr lang="en-US" dirty="0" err="1" smtClean="0"/>
              <a:t>PREKÁŽok</a:t>
            </a:r>
            <a:endParaRPr lang="en-US" dirty="0"/>
          </a:p>
        </p:txBody>
      </p:sp>
    </p:spTree>
    <p:extLst>
      <p:ext uri="{BB962C8B-B14F-4D97-AF65-F5344CB8AC3E}">
        <p14:creationId xmlns:p14="http://schemas.microsoft.com/office/powerpoint/2010/main" val="1402886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lgn="ctr">
              <a:buNone/>
            </a:pPr>
            <a:endParaRPr lang="en-US" sz="3600" dirty="0" smtClean="0"/>
          </a:p>
          <a:p>
            <a:pPr marL="45720" indent="0" algn="ctr">
              <a:buNone/>
            </a:pPr>
            <a:r>
              <a:rPr lang="en-US" sz="3600" dirty="0" smtClean="0"/>
              <a:t>HĽADANIE RIEŠENÍ SKRZ VŠETKY ZAINTERESOVANÉ STRANY A SPOLUPRÁCU</a:t>
            </a:r>
            <a:endParaRPr lang="en-US" sz="3600" dirty="0"/>
          </a:p>
        </p:txBody>
      </p:sp>
      <p:sp>
        <p:nvSpPr>
          <p:cNvPr id="3" name="Title 2"/>
          <p:cNvSpPr>
            <a:spLocks noGrp="1"/>
          </p:cNvSpPr>
          <p:nvPr>
            <p:ph type="title"/>
          </p:nvPr>
        </p:nvSpPr>
        <p:spPr/>
        <p:txBody>
          <a:bodyPr/>
          <a:lstStyle/>
          <a:p>
            <a:r>
              <a:rPr lang="en-US" dirty="0" smtClean="0"/>
              <a:t>BUDÚCNOSŤ</a:t>
            </a:r>
            <a:endParaRPr lang="en-US" dirty="0"/>
          </a:p>
        </p:txBody>
      </p:sp>
    </p:spTree>
    <p:extLst>
      <p:ext uri="{BB962C8B-B14F-4D97-AF65-F5344CB8AC3E}">
        <p14:creationId xmlns:p14="http://schemas.microsoft.com/office/powerpoint/2010/main" val="3147695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err="1" smtClean="0"/>
              <a:t>Sociálny</a:t>
            </a:r>
            <a:r>
              <a:rPr lang="en-US" dirty="0" smtClean="0"/>
              <a:t> </a:t>
            </a:r>
            <a:r>
              <a:rPr lang="en-US" dirty="0" err="1" smtClean="0"/>
              <a:t>podnik</a:t>
            </a:r>
            <a:r>
              <a:rPr lang="en-US" dirty="0" smtClean="0"/>
              <a:t> </a:t>
            </a:r>
            <a:r>
              <a:rPr lang="en-US" dirty="0" err="1" smtClean="0"/>
              <a:t>bývania</a:t>
            </a:r>
            <a:endParaRPr lang="en-US" dirty="0"/>
          </a:p>
          <a:p>
            <a:endParaRPr lang="en-US" dirty="0" smtClean="0"/>
          </a:p>
          <a:p>
            <a:pPr marL="45720" indent="0">
              <a:buNone/>
            </a:pPr>
            <a:r>
              <a:rPr lang="sk-SK" dirty="0" smtClean="0"/>
              <a:t>Sociálny </a:t>
            </a:r>
            <a:r>
              <a:rPr lang="sk-SK" dirty="0"/>
              <a:t>podnik bývania je verejnoprospešný podnik, v ktorom obec alebo vyšší územný celok nemá väčšinový podiel a ktorého pozitívnym sociálnym vplyvom je zabezpečovanie spoločensky prospešného nájomného bývania</a:t>
            </a:r>
            <a:r>
              <a:rPr lang="sk-SK" dirty="0" smtClean="0"/>
              <a:t>.</a:t>
            </a:r>
          </a:p>
          <a:p>
            <a:pPr marL="45720" indent="0">
              <a:buNone/>
            </a:pPr>
            <a:endParaRPr lang="sk-SK" dirty="0" smtClean="0"/>
          </a:p>
          <a:p>
            <a:pPr marL="45720" indent="0">
              <a:buNone/>
            </a:pPr>
            <a:r>
              <a:rPr lang="sk-SK" sz="1400" dirty="0" smtClean="0"/>
              <a:t>Spoločensky </a:t>
            </a:r>
            <a:r>
              <a:rPr lang="sk-SK" sz="1400" dirty="0"/>
              <a:t>prospešným nájomným bývaním na účely odseku 1 je poskytovanie bývania, správy, údržby a obnovy bytového fondu prostredníctvom výstavby, prestavby alebo obstarania bytov na účely ich nájmu oprávneným osobám alebo prostredníctvom nájmu bytov týmto fyzickým osobám. Spoločensky prospešné nájomné bývanie je sociálnou službou všeobecného záujmu podľa osobitného predpisu</a:t>
            </a:r>
            <a:r>
              <a:rPr lang="sk-SK" sz="1400" dirty="0" smtClean="0"/>
              <a:t>.</a:t>
            </a:r>
          </a:p>
          <a:p>
            <a:pPr marL="45720" indent="0">
              <a:buNone/>
            </a:pPr>
            <a:endParaRPr lang="sk-SK" sz="1400" dirty="0"/>
          </a:p>
          <a:p>
            <a:r>
              <a:rPr lang="sk-SK" dirty="0"/>
              <a:t> </a:t>
            </a:r>
            <a:r>
              <a:rPr lang="sk-SK" dirty="0" smtClean="0"/>
              <a:t>Poplatok za rozvoj</a:t>
            </a:r>
          </a:p>
          <a:p>
            <a:pPr marL="45720" indent="0">
              <a:buNone/>
            </a:pPr>
            <a:endParaRPr lang="sk-SK" dirty="0" smtClean="0"/>
          </a:p>
          <a:p>
            <a:pPr marL="45720" indent="0">
              <a:buNone/>
            </a:pPr>
            <a:r>
              <a:rPr lang="sk-SK" b="1" dirty="0"/>
              <a:t>a)</a:t>
            </a:r>
            <a:r>
              <a:rPr lang="sk-SK" dirty="0"/>
              <a:t> zariadenia starostlivosti o deti,</a:t>
            </a:r>
          </a:p>
          <a:p>
            <a:pPr marL="45720" indent="0">
              <a:buNone/>
            </a:pPr>
            <a:r>
              <a:rPr lang="sk-SK" b="1" dirty="0"/>
              <a:t>b)</a:t>
            </a:r>
            <a:r>
              <a:rPr lang="sk-SK" dirty="0"/>
              <a:t> slúžiacou na poskytovanie sociálnych, športových a kultúrnych služieb,</a:t>
            </a:r>
          </a:p>
          <a:p>
            <a:pPr marL="45720" indent="0">
              <a:buNone/>
            </a:pPr>
            <a:r>
              <a:rPr lang="sk-SK" b="1" dirty="0"/>
              <a:t>c)</a:t>
            </a:r>
            <a:r>
              <a:rPr lang="sk-SK" dirty="0"/>
              <a:t> sociálneho bývania,</a:t>
            </a:r>
          </a:p>
          <a:p>
            <a:pPr marL="45720" indent="0">
              <a:buNone/>
            </a:pPr>
            <a:r>
              <a:rPr lang="sk-SK" b="1" dirty="0"/>
              <a:t>d)</a:t>
            </a:r>
            <a:r>
              <a:rPr lang="sk-SK" dirty="0"/>
              <a:t> školského zariadenia a zariadenia slúžiaceho na praktické vyučovanie,</a:t>
            </a:r>
          </a:p>
          <a:p>
            <a:pPr marL="45720" indent="0">
              <a:buNone/>
            </a:pPr>
            <a:r>
              <a:rPr lang="sk-SK" b="1" dirty="0"/>
              <a:t>e)</a:t>
            </a:r>
            <a:r>
              <a:rPr lang="sk-SK" dirty="0"/>
              <a:t> zdravotníckeho zariadenia,</a:t>
            </a:r>
          </a:p>
          <a:p>
            <a:pPr marL="45720" indent="0">
              <a:buNone/>
            </a:pPr>
            <a:r>
              <a:rPr lang="sk-SK" b="1" dirty="0"/>
              <a:t>f)</a:t>
            </a:r>
            <a:r>
              <a:rPr lang="sk-SK" dirty="0"/>
              <a:t> verejne prístupného parku, úpravou verejnej zelene,</a:t>
            </a:r>
          </a:p>
          <a:p>
            <a:pPr marL="45720" indent="0">
              <a:buNone/>
            </a:pPr>
            <a:r>
              <a:rPr lang="sk-SK" b="1" dirty="0"/>
              <a:t>g)</a:t>
            </a:r>
            <a:r>
              <a:rPr lang="sk-SK" dirty="0"/>
              <a:t> miestnej komunikácie, parkovacích plôch, verejného osvetlenia a technickej infraštruktúry.</a:t>
            </a:r>
          </a:p>
          <a:p>
            <a:pPr marL="45720" indent="0">
              <a:buNone/>
            </a:pPr>
            <a:endParaRPr lang="sk-SK" dirty="0"/>
          </a:p>
          <a:p>
            <a:endParaRPr lang="sk-SK" dirty="0"/>
          </a:p>
        </p:txBody>
      </p:sp>
      <p:sp>
        <p:nvSpPr>
          <p:cNvPr id="3" name="Title 2"/>
          <p:cNvSpPr>
            <a:spLocks noGrp="1"/>
          </p:cNvSpPr>
          <p:nvPr>
            <p:ph type="title"/>
          </p:nvPr>
        </p:nvSpPr>
        <p:spPr/>
        <p:txBody>
          <a:bodyPr/>
          <a:lstStyle/>
          <a:p>
            <a:r>
              <a:rPr lang="en-US" dirty="0" err="1" smtClean="0"/>
              <a:t>Nové</a:t>
            </a:r>
            <a:r>
              <a:rPr lang="en-US" dirty="0" smtClean="0"/>
              <a:t> </a:t>
            </a:r>
            <a:r>
              <a:rPr lang="en-US" dirty="0" err="1" smtClean="0"/>
              <a:t>nástroje</a:t>
            </a:r>
            <a:endParaRPr lang="en-US" dirty="0"/>
          </a:p>
        </p:txBody>
      </p:sp>
    </p:spTree>
    <p:extLst>
      <p:ext uri="{BB962C8B-B14F-4D97-AF65-F5344CB8AC3E}">
        <p14:creationId xmlns:p14="http://schemas.microsoft.com/office/powerpoint/2010/main" val="2589125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5009039"/>
          </a:xfrm>
        </p:spPr>
        <p:txBody>
          <a:bodyPr>
            <a:normAutofit lnSpcReduction="10000"/>
          </a:bodyPr>
          <a:lstStyle/>
          <a:p>
            <a:r>
              <a:rPr lang="en-US" sz="2400" dirty="0" smtClean="0"/>
              <a:t>KAŽDÝ PREVZIAŤ </a:t>
            </a:r>
            <a:r>
              <a:rPr lang="en-US" sz="2400" dirty="0"/>
              <a:t>SVOJ PODIEL </a:t>
            </a:r>
            <a:r>
              <a:rPr lang="en-US" sz="2400" dirty="0" smtClean="0"/>
              <a:t>ZODPOVEDNOSTI, NAJMÄ ŠTÁT A MESTÁ A OBCE</a:t>
            </a:r>
            <a:endParaRPr lang="en-US" sz="2400" dirty="0"/>
          </a:p>
          <a:p>
            <a:pPr marL="45720" indent="0">
              <a:buNone/>
            </a:pPr>
            <a:endParaRPr lang="en-US" sz="2400" dirty="0"/>
          </a:p>
          <a:p>
            <a:r>
              <a:rPr lang="en-US" sz="2400" dirty="0" smtClean="0"/>
              <a:t>BÝVANIE – PRIORITA MIEST A OBCÍ – RÚCANIE MÝTU O OSOBNEJ ZODPOVEDNOSTI, BUDOVANIE FONDU</a:t>
            </a:r>
          </a:p>
          <a:p>
            <a:endParaRPr lang="en-US" sz="2400" dirty="0"/>
          </a:p>
          <a:p>
            <a:r>
              <a:rPr lang="en-US" sz="2400" dirty="0" smtClean="0"/>
              <a:t>BÝVANIE – PRIORITA ŠTÁTU, VYTVÁRANIE LEGISLATÍVNYCH NÁSTROJOV A PODPORY</a:t>
            </a:r>
          </a:p>
          <a:p>
            <a:endParaRPr lang="en-US" sz="2400" dirty="0"/>
          </a:p>
          <a:p>
            <a:r>
              <a:rPr lang="en-US" sz="2400" dirty="0" smtClean="0"/>
              <a:t>SPOLUPRÁCA A HĽADANIE RIEŠENÍ</a:t>
            </a:r>
          </a:p>
          <a:p>
            <a:pPr marL="45720" indent="0">
              <a:buNone/>
            </a:pPr>
            <a:r>
              <a:rPr lang="en-US" sz="2400" dirty="0" smtClean="0"/>
              <a:t> </a:t>
            </a:r>
            <a:endParaRPr lang="en-US" sz="2400" dirty="0"/>
          </a:p>
          <a:p>
            <a:r>
              <a:rPr lang="en-US" sz="2400" dirty="0" smtClean="0"/>
              <a:t>SYSTEMATICKÝ DLHODOBÝ </a:t>
            </a:r>
            <a:r>
              <a:rPr lang="en-US" sz="2400" dirty="0" smtClean="0"/>
              <a:t>PRÍSTUP, ZATIAĽ CHÝBA PLÁN</a:t>
            </a:r>
            <a:endParaRPr lang="en-US" sz="2400" dirty="0" smtClean="0"/>
          </a:p>
          <a:p>
            <a:pPr marL="45720" indent="0">
              <a:buNone/>
            </a:pPr>
            <a:endParaRPr lang="en-US" sz="2400" dirty="0" smtClean="0"/>
          </a:p>
          <a:p>
            <a:endParaRPr lang="en-US" dirty="0"/>
          </a:p>
          <a:p>
            <a:pPr marL="45720" indent="0" algn="ctr">
              <a:buNone/>
            </a:pPr>
            <a:endParaRPr lang="en-US" sz="2400" dirty="0" smtClean="0"/>
          </a:p>
          <a:p>
            <a:pPr marL="45720" indent="0">
              <a:buNone/>
            </a:pPr>
            <a:endParaRPr lang="en-US" dirty="0"/>
          </a:p>
        </p:txBody>
      </p:sp>
      <p:sp>
        <p:nvSpPr>
          <p:cNvPr id="3" name="Title 2"/>
          <p:cNvSpPr>
            <a:spLocks noGrp="1"/>
          </p:cNvSpPr>
          <p:nvPr>
            <p:ph type="title"/>
          </p:nvPr>
        </p:nvSpPr>
        <p:spPr/>
        <p:txBody>
          <a:bodyPr/>
          <a:lstStyle/>
          <a:p>
            <a:r>
              <a:rPr lang="en-US" dirty="0" smtClean="0"/>
              <a:t>KEDY TO BUDE FUNGOVAŤ?</a:t>
            </a:r>
            <a:endParaRPr lang="en-US" dirty="0"/>
          </a:p>
        </p:txBody>
      </p:sp>
    </p:spTree>
    <p:extLst>
      <p:ext uri="{BB962C8B-B14F-4D97-AF65-F5344CB8AC3E}">
        <p14:creationId xmlns:p14="http://schemas.microsoft.com/office/powerpoint/2010/main" val="114556614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 indent="0">
              <a:buNone/>
            </a:pPr>
            <a:endParaRPr lang="en-US" dirty="0" smtClean="0"/>
          </a:p>
          <a:p>
            <a:r>
              <a:rPr lang="en-US" dirty="0" smtClean="0"/>
              <a:t>LEBO JE TO PRÁVO NAŠICH OBČANOV </a:t>
            </a:r>
          </a:p>
          <a:p>
            <a:endParaRPr lang="en-US" dirty="0"/>
          </a:p>
          <a:p>
            <a:r>
              <a:rPr lang="en-US" dirty="0" smtClean="0"/>
              <a:t>LEBO JE VEĽMI DRAHÉ A ČORAZ VÄČŠIA SKUPINA OBYVATEĽSTVA SI HO NEMÔŽE DOVOLI</a:t>
            </a:r>
          </a:p>
          <a:p>
            <a:endParaRPr lang="en-US" dirty="0"/>
          </a:p>
          <a:p>
            <a:r>
              <a:rPr lang="en-US" dirty="0" smtClean="0"/>
              <a:t>LEBO UŽ TERAZ NEMAJÚ NIEKTORÉ SKUPINY OBYVATEĽSTVA KDE BÝVAŤ (MLADÍ, BEZ DOMOVA, S NÍZKYM PRÍJMOM</a:t>
            </a:r>
            <a:r>
              <a:rPr lang="is-IS" dirty="0" smtClean="0"/>
              <a:t>…)</a:t>
            </a:r>
            <a:endParaRPr lang="en-US" dirty="0" smtClean="0"/>
          </a:p>
          <a:p>
            <a:endParaRPr lang="en-US" dirty="0" smtClean="0"/>
          </a:p>
          <a:p>
            <a:r>
              <a:rPr lang="en-US" dirty="0" smtClean="0"/>
              <a:t>LEBO NEDOSTATKOM SA VYTVÁRA VEĽKÝ TLAK NA OBYVATEĽSTVO A ZNIŽUJE SA KVALITA ŽIVOTA, ZHORŠUJE SA ŽIVOT V KRAJINE, ODCHOD DO ZAHRANIČIA, ZLÁ PRACOVNÁ MOBILITA</a:t>
            </a:r>
          </a:p>
          <a:p>
            <a:pPr marL="45720" indent="0">
              <a:buNone/>
            </a:pPr>
            <a:endParaRPr lang="en-US" dirty="0" smtClean="0"/>
          </a:p>
          <a:p>
            <a:r>
              <a:rPr lang="en-US" dirty="0" smtClean="0"/>
              <a:t>LEBO MESTÁM PROSPIEVA SOCIÁLNA STRATIFIKÁCIA A OPLATÍ SA IM TO</a:t>
            </a:r>
          </a:p>
          <a:p>
            <a:endParaRPr lang="en-US" dirty="0"/>
          </a:p>
        </p:txBody>
      </p:sp>
      <p:sp>
        <p:nvSpPr>
          <p:cNvPr id="3" name="Title 2"/>
          <p:cNvSpPr>
            <a:spLocks noGrp="1"/>
          </p:cNvSpPr>
          <p:nvPr>
            <p:ph type="title"/>
          </p:nvPr>
        </p:nvSpPr>
        <p:spPr/>
        <p:txBody>
          <a:bodyPr/>
          <a:lstStyle/>
          <a:p>
            <a:r>
              <a:rPr lang="en-US" dirty="0" smtClean="0"/>
              <a:t>PREČO BY ŠTÁT A SAMOSPRÁVA MALI PODPORIŤ DOSTUPNÉ BÝVANIE?</a:t>
            </a:r>
            <a:endParaRPr lang="en-US" dirty="0"/>
          </a:p>
        </p:txBody>
      </p:sp>
    </p:spTree>
    <p:extLst>
      <p:ext uri="{BB962C8B-B14F-4D97-AF65-F5344CB8AC3E}">
        <p14:creationId xmlns:p14="http://schemas.microsoft.com/office/powerpoint/2010/main" val="37274803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endParaRPr lang="en-US" dirty="0" smtClean="0"/>
          </a:p>
          <a:p>
            <a:pPr marL="45720" indent="0">
              <a:buNone/>
            </a:pPr>
            <a:endParaRPr lang="en-US" dirty="0"/>
          </a:p>
          <a:p>
            <a:pPr marL="45720" indent="0">
              <a:buNone/>
            </a:pPr>
            <a:endParaRPr lang="en-US" dirty="0" smtClean="0"/>
          </a:p>
          <a:p>
            <a:pPr marL="45720" indent="0">
              <a:buNone/>
            </a:pPr>
            <a:endParaRPr lang="en-US" dirty="0"/>
          </a:p>
          <a:p>
            <a:pPr marL="45720" indent="0" algn="ctr">
              <a:buNone/>
            </a:pPr>
            <a:r>
              <a:rPr lang="en-US" sz="3600" dirty="0" smtClean="0"/>
              <a:t>ĎAKUJEM ZA POZORNOSŤ</a:t>
            </a:r>
          </a:p>
          <a:p>
            <a:pPr marL="45720" indent="0" algn="ctr">
              <a:buNone/>
            </a:pPr>
            <a:endParaRPr lang="en-US" sz="3600" dirty="0"/>
          </a:p>
          <a:p>
            <a:pPr marL="45720" indent="0" algn="ctr">
              <a:buNone/>
            </a:pPr>
            <a:r>
              <a:rPr lang="en-US" sz="3600" dirty="0" err="1" smtClean="0"/>
              <a:t>nina.benova@notabene.sk</a:t>
            </a:r>
            <a:endParaRPr lang="en-US" sz="3600" dirty="0"/>
          </a:p>
        </p:txBody>
      </p:sp>
      <p:sp>
        <p:nvSpPr>
          <p:cNvPr id="3" name="Title 2"/>
          <p:cNvSpPr>
            <a:spLocks noGrp="1"/>
          </p:cNvSpPr>
          <p:nvPr>
            <p:ph type="title"/>
          </p:nvPr>
        </p:nvSpPr>
        <p:spPr/>
        <p:txBody>
          <a:bodyPr/>
          <a:lstStyle/>
          <a:p>
            <a:r>
              <a:rPr lang="en-US" dirty="0" err="1" smtClean="0"/>
              <a:t>Právo</a:t>
            </a:r>
            <a:r>
              <a:rPr lang="en-US" dirty="0" smtClean="0"/>
              <a:t> </a:t>
            </a:r>
            <a:r>
              <a:rPr lang="en-US" dirty="0" err="1" smtClean="0"/>
              <a:t>na</a:t>
            </a:r>
            <a:r>
              <a:rPr lang="en-US" dirty="0" smtClean="0"/>
              <a:t> </a:t>
            </a:r>
            <a:r>
              <a:rPr lang="en-US" dirty="0" err="1" smtClean="0"/>
              <a:t>bývanie</a:t>
            </a:r>
            <a:r>
              <a:rPr lang="en-US" dirty="0" smtClean="0"/>
              <a:t> </a:t>
            </a:r>
            <a:endParaRPr lang="en-US" dirty="0"/>
          </a:p>
        </p:txBody>
      </p:sp>
    </p:spTree>
    <p:extLst>
      <p:ext uri="{BB962C8B-B14F-4D97-AF65-F5344CB8AC3E}">
        <p14:creationId xmlns:p14="http://schemas.microsoft.com/office/powerpoint/2010/main" val="1109865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720" indent="0" algn="ctr">
              <a:buNone/>
            </a:pPr>
            <a:r>
              <a:rPr lang="sk-SK" sz="1900" dirty="0"/>
              <a:t>P</a:t>
            </a:r>
            <a:r>
              <a:rPr lang="sk-SK" sz="1900" dirty="0" smtClean="0"/>
              <a:t>rávo </a:t>
            </a:r>
            <a:r>
              <a:rPr lang="sk-SK" sz="1900" dirty="0"/>
              <a:t>na adekvátne </a:t>
            </a:r>
            <a:r>
              <a:rPr lang="sk-SK" sz="1900" dirty="0" smtClean="0"/>
              <a:t>bývanie </a:t>
            </a:r>
            <a:r>
              <a:rPr lang="sk-SK" sz="1900" dirty="0"/>
              <a:t>explicitne </a:t>
            </a:r>
            <a:r>
              <a:rPr lang="sk-SK" sz="1900" dirty="0" smtClean="0"/>
              <a:t>neformuluje, ale</a:t>
            </a:r>
            <a:endParaRPr lang="sk-SK" dirty="0" smtClean="0"/>
          </a:p>
          <a:p>
            <a:pPr marL="45720" indent="0">
              <a:buNone/>
            </a:pPr>
            <a:r>
              <a:rPr lang="sk-SK" dirty="0" smtClean="0"/>
              <a:t>čl</a:t>
            </a:r>
            <a:r>
              <a:rPr lang="sk-SK" dirty="0"/>
              <a:t>. 19 ods. 1 všeobecne formuluje právo na zachovanie ľudskej dôstojnosti. </a:t>
            </a:r>
            <a:endParaRPr lang="sk-SK" dirty="0" smtClean="0"/>
          </a:p>
          <a:p>
            <a:pPr marL="45720" indent="0">
              <a:buNone/>
            </a:pPr>
            <a:endParaRPr lang="sk-SK" dirty="0"/>
          </a:p>
          <a:p>
            <a:pPr marL="45720" indent="0">
              <a:buNone/>
            </a:pPr>
            <a:r>
              <a:rPr lang="sk-SK" dirty="0"/>
              <a:t>č</a:t>
            </a:r>
            <a:r>
              <a:rPr lang="sk-SK" dirty="0" smtClean="0"/>
              <a:t>l</a:t>
            </a:r>
            <a:r>
              <a:rPr lang="sk-SK" dirty="0"/>
              <a:t>. 21 ods. 1 zase chráni nedotknuteľnosť </a:t>
            </a:r>
            <a:r>
              <a:rPr lang="sk-SK" dirty="0" smtClean="0"/>
              <a:t>obydlia </a:t>
            </a:r>
            <a:endParaRPr lang="sk-SK" dirty="0"/>
          </a:p>
          <a:p>
            <a:pPr marL="45720" indent="0">
              <a:buNone/>
            </a:pPr>
            <a:endParaRPr lang="sk-SK" dirty="0" smtClean="0"/>
          </a:p>
          <a:p>
            <a:pPr marL="45720" indent="0">
              <a:buNone/>
            </a:pPr>
            <a:r>
              <a:rPr lang="sk-SK" dirty="0" smtClean="0"/>
              <a:t>čl</a:t>
            </a:r>
            <a:r>
              <a:rPr lang="sk-SK" dirty="0"/>
              <a:t>. 39 ods. 1 upravuje právo na primerané hmotné zabezpečenie v starobe a pri nespôsobilosti na prácu, ako aj pri strate živiteľa  </a:t>
            </a:r>
            <a:endParaRPr lang="sk-SK" dirty="0" smtClean="0"/>
          </a:p>
          <a:p>
            <a:pPr marL="45720" indent="0">
              <a:buNone/>
            </a:pPr>
            <a:endParaRPr lang="sk-SK" dirty="0"/>
          </a:p>
          <a:p>
            <a:pPr marL="45720" indent="0">
              <a:buNone/>
            </a:pPr>
            <a:r>
              <a:rPr lang="sk-SK" dirty="0" smtClean="0"/>
              <a:t>čl</a:t>
            </a:r>
            <a:r>
              <a:rPr lang="sk-SK" dirty="0"/>
              <a:t>. 39 ods. 2 právo na pomoc v hmotnej núdzi. </a:t>
            </a:r>
            <a:endParaRPr lang="sk-SK" dirty="0" smtClean="0"/>
          </a:p>
          <a:p>
            <a:pPr marL="45720" indent="0">
              <a:buNone/>
            </a:pPr>
            <a:endParaRPr lang="sk-SK" dirty="0"/>
          </a:p>
          <a:p>
            <a:pPr marL="45720" indent="0">
              <a:buNone/>
            </a:pPr>
            <a:r>
              <a:rPr lang="sk-SK" dirty="0"/>
              <a:t>čl. 40 </a:t>
            </a:r>
            <a:r>
              <a:rPr lang="sk-SK" dirty="0" smtClean="0"/>
              <a:t>- právo </a:t>
            </a:r>
            <a:r>
              <a:rPr lang="sk-SK" dirty="0"/>
              <a:t>na zdravie  </a:t>
            </a:r>
            <a:endParaRPr lang="sk-SK" dirty="0" smtClean="0"/>
          </a:p>
          <a:p>
            <a:pPr marL="45720" indent="0">
              <a:buNone/>
            </a:pPr>
            <a:endParaRPr lang="sk-SK" dirty="0"/>
          </a:p>
          <a:p>
            <a:pPr marL="45720" indent="0">
              <a:buNone/>
            </a:pPr>
            <a:r>
              <a:rPr lang="sk-SK" dirty="0"/>
              <a:t>čl. 44 ods. 1 </a:t>
            </a:r>
            <a:r>
              <a:rPr lang="sk-SK" dirty="0" smtClean="0"/>
              <a:t>- právo </a:t>
            </a:r>
            <a:r>
              <a:rPr lang="sk-SK" dirty="0"/>
              <a:t>na priaznivé životné </a:t>
            </a:r>
            <a:r>
              <a:rPr lang="sk-SK" dirty="0" smtClean="0"/>
              <a:t>prostredie</a:t>
            </a:r>
            <a:endParaRPr lang="en-US" dirty="0"/>
          </a:p>
        </p:txBody>
      </p:sp>
      <p:sp>
        <p:nvSpPr>
          <p:cNvPr id="3" name="Title 2"/>
          <p:cNvSpPr>
            <a:spLocks noGrp="1"/>
          </p:cNvSpPr>
          <p:nvPr>
            <p:ph type="title"/>
          </p:nvPr>
        </p:nvSpPr>
        <p:spPr/>
        <p:txBody>
          <a:bodyPr/>
          <a:lstStyle/>
          <a:p>
            <a:r>
              <a:rPr lang="en-US" dirty="0" smtClean="0"/>
              <a:t>ÚSTAVA SR</a:t>
            </a:r>
            <a:endParaRPr lang="en-US" dirty="0"/>
          </a:p>
        </p:txBody>
      </p:sp>
    </p:spTree>
    <p:extLst>
      <p:ext uri="{BB962C8B-B14F-4D97-AF65-F5344CB8AC3E}">
        <p14:creationId xmlns:p14="http://schemas.microsoft.com/office/powerpoint/2010/main" val="2931054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endParaRPr lang="en-US" dirty="0" smtClean="0"/>
          </a:p>
          <a:p>
            <a:pPr marL="45720" indent="0">
              <a:buNone/>
            </a:pPr>
            <a:r>
              <a:rPr lang="en-US" dirty="0" smtClean="0"/>
              <a:t>ADEKVÁTNE BÝVANIE (MEDZINÁRODNÁ)</a:t>
            </a:r>
          </a:p>
          <a:p>
            <a:pPr marL="45720" indent="0">
              <a:buNone/>
            </a:pPr>
            <a:endParaRPr lang="en-US" dirty="0" smtClean="0"/>
          </a:p>
          <a:p>
            <a:pPr marL="45720" indent="0">
              <a:buNone/>
            </a:pPr>
            <a:r>
              <a:rPr lang="en-US" dirty="0" smtClean="0"/>
              <a:t>DOSTUPNÉ BÝVANIE/DOSTUPNÉ BÝVANIE S PODPOROU (SLOVENSKÁ BUDÚCNOSŤ?)</a:t>
            </a:r>
          </a:p>
          <a:p>
            <a:pPr marL="45720" indent="0">
              <a:buNone/>
            </a:pPr>
            <a:endParaRPr lang="en-US" dirty="0"/>
          </a:p>
          <a:p>
            <a:pPr marL="45720" indent="0">
              <a:buNone/>
            </a:pPr>
            <a:r>
              <a:rPr lang="en-US" dirty="0" smtClean="0"/>
              <a:t>SOCIÁLNE BÝVANIE (SLOVENSKÁ SÚČASNOSŤ)</a:t>
            </a:r>
            <a:endParaRPr lang="en-US" dirty="0"/>
          </a:p>
          <a:p>
            <a:pPr marL="45720" indent="0">
              <a:buNone/>
            </a:pPr>
            <a:endParaRPr lang="en-US" dirty="0" smtClean="0"/>
          </a:p>
          <a:p>
            <a:pPr marL="45720" indent="0">
              <a:buNone/>
            </a:pPr>
            <a:endParaRPr lang="en-US" dirty="0" smtClean="0"/>
          </a:p>
        </p:txBody>
      </p:sp>
      <p:sp>
        <p:nvSpPr>
          <p:cNvPr id="3" name="Title 2"/>
          <p:cNvSpPr>
            <a:spLocks noGrp="1"/>
          </p:cNvSpPr>
          <p:nvPr>
            <p:ph type="title"/>
          </p:nvPr>
        </p:nvSpPr>
        <p:spPr/>
        <p:txBody>
          <a:bodyPr/>
          <a:lstStyle/>
          <a:p>
            <a:r>
              <a:rPr lang="en-US" dirty="0" err="1" smtClean="0"/>
              <a:t>terminol</a:t>
            </a:r>
            <a:r>
              <a:rPr lang="en-US" dirty="0" err="1" smtClean="0"/>
              <a:t>ógia</a:t>
            </a:r>
            <a:endParaRPr lang="en-US" dirty="0"/>
          </a:p>
        </p:txBody>
      </p:sp>
    </p:spTree>
    <p:extLst>
      <p:ext uri="{BB962C8B-B14F-4D97-AF65-F5344CB8AC3E}">
        <p14:creationId xmlns:p14="http://schemas.microsoft.com/office/powerpoint/2010/main" val="15458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a:t>či</a:t>
            </a:r>
            <a:r>
              <a:rPr lang="en-US" dirty="0"/>
              <a:t> je </a:t>
            </a:r>
            <a:r>
              <a:rPr lang="en-US" dirty="0" err="1"/>
              <a:t>jednotlivec</a:t>
            </a:r>
            <a:r>
              <a:rPr lang="en-US" dirty="0"/>
              <a:t> </a:t>
            </a:r>
            <a:r>
              <a:rPr lang="en-US" dirty="0" err="1" smtClean="0"/>
              <a:t>schopný</a:t>
            </a:r>
            <a:r>
              <a:rPr lang="en-US" dirty="0" smtClean="0"/>
              <a:t> </a:t>
            </a:r>
            <a:r>
              <a:rPr lang="en-US" dirty="0" err="1" smtClean="0"/>
              <a:t>uspokojiť</a:t>
            </a:r>
            <a:r>
              <a:rPr lang="en-US" dirty="0" smtClean="0"/>
              <a:t> </a:t>
            </a:r>
            <a:r>
              <a:rPr lang="en-US" dirty="0" err="1"/>
              <a:t>svoje</a:t>
            </a:r>
            <a:r>
              <a:rPr lang="en-US" dirty="0"/>
              <a:t> </a:t>
            </a:r>
            <a:r>
              <a:rPr lang="en-US" dirty="0" err="1" smtClean="0"/>
              <a:t>základné</a:t>
            </a:r>
            <a:r>
              <a:rPr lang="en-US" dirty="0" smtClean="0"/>
              <a:t> </a:t>
            </a:r>
            <a:r>
              <a:rPr lang="en-US" dirty="0" err="1"/>
              <a:t>potreby</a:t>
            </a:r>
            <a:r>
              <a:rPr lang="en-US" dirty="0"/>
              <a:t> pre </a:t>
            </a:r>
            <a:r>
              <a:rPr lang="en-US" dirty="0" err="1"/>
              <a:t>prežitie</a:t>
            </a:r>
            <a:r>
              <a:rPr lang="en-US" dirty="0"/>
              <a:t>, </a:t>
            </a:r>
            <a:endParaRPr lang="en-US" dirty="0" smtClean="0"/>
          </a:p>
          <a:p>
            <a:pPr marL="45720" indent="0">
              <a:buNone/>
            </a:pPr>
            <a:endParaRPr lang="en-US" dirty="0"/>
          </a:p>
          <a:p>
            <a:r>
              <a:rPr lang="en-US" dirty="0" err="1" smtClean="0"/>
              <a:t>či</a:t>
            </a:r>
            <a:r>
              <a:rPr lang="en-US" dirty="0" smtClean="0"/>
              <a:t> </a:t>
            </a:r>
            <a:r>
              <a:rPr lang="en-US" dirty="0" err="1"/>
              <a:t>ľudia</a:t>
            </a:r>
            <a:r>
              <a:rPr lang="en-US" dirty="0"/>
              <a:t> </a:t>
            </a:r>
            <a:r>
              <a:rPr lang="en-US" dirty="0" err="1" smtClean="0"/>
              <a:t>majú</a:t>
            </a:r>
            <a:r>
              <a:rPr lang="en-US" dirty="0" smtClean="0"/>
              <a:t> </a:t>
            </a:r>
            <a:r>
              <a:rPr lang="en-US" dirty="0" err="1"/>
              <a:t>prístup</a:t>
            </a:r>
            <a:r>
              <a:rPr lang="en-US" dirty="0"/>
              <a:t> k </a:t>
            </a:r>
            <a:r>
              <a:rPr lang="en-US" dirty="0" err="1"/>
              <a:t>takým</a:t>
            </a:r>
            <a:r>
              <a:rPr lang="en-US" dirty="0"/>
              <a:t> </a:t>
            </a:r>
            <a:r>
              <a:rPr lang="en-US" dirty="0" err="1"/>
              <a:t>podmienkam</a:t>
            </a:r>
            <a:r>
              <a:rPr lang="en-US" dirty="0"/>
              <a:t>, </a:t>
            </a:r>
            <a:r>
              <a:rPr lang="en-US" dirty="0" err="1" smtClean="0"/>
              <a:t>ktoré</a:t>
            </a:r>
            <a:r>
              <a:rPr lang="en-US" dirty="0" smtClean="0"/>
              <a:t> </a:t>
            </a:r>
            <a:r>
              <a:rPr lang="en-US" dirty="0"/>
              <a:t>by </a:t>
            </a:r>
            <a:r>
              <a:rPr lang="en-US" dirty="0" err="1"/>
              <a:t>im</a:t>
            </a:r>
            <a:r>
              <a:rPr lang="en-US" dirty="0"/>
              <a:t> </a:t>
            </a:r>
            <a:r>
              <a:rPr lang="en-US" dirty="0" err="1"/>
              <a:t>vo</a:t>
            </a:r>
            <a:r>
              <a:rPr lang="en-US" dirty="0"/>
              <a:t> </a:t>
            </a:r>
            <a:r>
              <a:rPr lang="en-US" dirty="0" err="1"/>
              <a:t>všeobecnosti</a:t>
            </a:r>
            <a:r>
              <a:rPr lang="en-US" dirty="0"/>
              <a:t>, v </a:t>
            </a:r>
            <a:r>
              <a:rPr lang="en-US" dirty="0" err="1"/>
              <a:t>každej</a:t>
            </a:r>
            <a:r>
              <a:rPr lang="en-US" dirty="0"/>
              <a:t> </a:t>
            </a:r>
            <a:r>
              <a:rPr lang="en-US" dirty="0" err="1" smtClean="0"/>
              <a:t>spoločnosti</a:t>
            </a:r>
            <a:r>
              <a:rPr lang="en-US" dirty="0" smtClean="0"/>
              <a:t> </a:t>
            </a:r>
            <a:r>
              <a:rPr lang="en-US" dirty="0" err="1"/>
              <a:t>umožnili</a:t>
            </a:r>
            <a:r>
              <a:rPr lang="en-US" dirty="0"/>
              <a:t> </a:t>
            </a:r>
            <a:r>
              <a:rPr lang="en-US" dirty="0" err="1" smtClean="0"/>
              <a:t>žiť</a:t>
            </a:r>
            <a:r>
              <a:rPr lang="en-US" dirty="0" smtClean="0"/>
              <a:t> </a:t>
            </a:r>
            <a:r>
              <a:rPr lang="en-US" dirty="0" err="1" smtClean="0"/>
              <a:t>zmysluplný</a:t>
            </a:r>
            <a:r>
              <a:rPr lang="en-US" dirty="0" smtClean="0"/>
              <a:t> </a:t>
            </a:r>
            <a:r>
              <a:rPr lang="en-US" dirty="0" err="1"/>
              <a:t>život</a:t>
            </a:r>
            <a:r>
              <a:rPr lang="en-US" dirty="0" smtClean="0"/>
              <a:t>,</a:t>
            </a:r>
          </a:p>
          <a:p>
            <a:pPr marL="45720" indent="0">
              <a:buNone/>
            </a:pPr>
            <a:endParaRPr lang="en-US" dirty="0"/>
          </a:p>
          <a:p>
            <a:r>
              <a:rPr lang="en-US" dirty="0" err="1" smtClean="0"/>
              <a:t>či</a:t>
            </a:r>
            <a:r>
              <a:rPr lang="en-US" dirty="0" smtClean="0"/>
              <a:t> </a:t>
            </a:r>
            <a:r>
              <a:rPr lang="en-US" dirty="0" err="1" smtClean="0"/>
              <a:t>majú</a:t>
            </a:r>
            <a:r>
              <a:rPr lang="en-US" dirty="0" smtClean="0"/>
              <a:t> </a:t>
            </a:r>
            <a:r>
              <a:rPr lang="en-US" dirty="0" err="1"/>
              <a:t>prístup</a:t>
            </a:r>
            <a:r>
              <a:rPr lang="en-US" dirty="0"/>
              <a:t> k </a:t>
            </a:r>
            <a:r>
              <a:rPr lang="en-US" dirty="0" err="1"/>
              <a:t>takým</a:t>
            </a:r>
            <a:r>
              <a:rPr lang="en-US" dirty="0"/>
              <a:t> </a:t>
            </a:r>
            <a:r>
              <a:rPr lang="en-US" dirty="0" err="1"/>
              <a:t>podmienkam</a:t>
            </a:r>
            <a:r>
              <a:rPr lang="en-US" dirty="0"/>
              <a:t>, </a:t>
            </a:r>
            <a:r>
              <a:rPr lang="en-US" dirty="0" err="1" smtClean="0"/>
              <a:t>ktoré</a:t>
            </a:r>
            <a:r>
              <a:rPr lang="en-US" dirty="0" smtClean="0"/>
              <a:t> </a:t>
            </a:r>
            <a:r>
              <a:rPr lang="en-US" dirty="0"/>
              <a:t>by </a:t>
            </a:r>
            <a:r>
              <a:rPr lang="en-US" dirty="0" err="1"/>
              <a:t>im</a:t>
            </a:r>
            <a:r>
              <a:rPr lang="en-US" dirty="0"/>
              <a:t> </a:t>
            </a:r>
            <a:r>
              <a:rPr lang="en-US" dirty="0" err="1"/>
              <a:t>vo</a:t>
            </a:r>
            <a:r>
              <a:rPr lang="en-US" dirty="0"/>
              <a:t> </a:t>
            </a:r>
            <a:r>
              <a:rPr lang="en-US" dirty="0" err="1"/>
              <a:t>všeobecnosti</a:t>
            </a:r>
            <a:r>
              <a:rPr lang="en-US" dirty="0"/>
              <a:t>, v </a:t>
            </a:r>
            <a:r>
              <a:rPr lang="en-US" dirty="0" err="1"/>
              <a:t>ich</a:t>
            </a:r>
            <a:r>
              <a:rPr lang="en-US" dirty="0"/>
              <a:t> </a:t>
            </a:r>
            <a:r>
              <a:rPr lang="en-US" dirty="0" err="1"/>
              <a:t>konkrétnej</a:t>
            </a:r>
            <a:r>
              <a:rPr lang="en-US" dirty="0"/>
              <a:t> </a:t>
            </a:r>
            <a:r>
              <a:rPr lang="en-US" dirty="0" err="1"/>
              <a:t>spoločnosti</a:t>
            </a:r>
            <a:r>
              <a:rPr lang="en-US" dirty="0"/>
              <a:t>, </a:t>
            </a:r>
            <a:r>
              <a:rPr lang="en-US" dirty="0" err="1"/>
              <a:t>umožnili</a:t>
            </a:r>
            <a:r>
              <a:rPr lang="en-US" dirty="0"/>
              <a:t> </a:t>
            </a:r>
            <a:r>
              <a:rPr lang="en-US" dirty="0" err="1" smtClean="0"/>
              <a:t>žiť</a:t>
            </a:r>
            <a:r>
              <a:rPr lang="en-US" dirty="0" smtClean="0"/>
              <a:t> </a:t>
            </a:r>
            <a:r>
              <a:rPr lang="en-US" dirty="0" err="1" smtClean="0"/>
              <a:t>zmysluplný</a:t>
            </a:r>
            <a:r>
              <a:rPr lang="en-US" dirty="0" smtClean="0"/>
              <a:t> </a:t>
            </a:r>
            <a:r>
              <a:rPr lang="en-US" dirty="0" err="1" smtClean="0"/>
              <a:t>život</a:t>
            </a:r>
            <a:r>
              <a:rPr lang="en-US" dirty="0" smtClean="0"/>
              <a:t> </a:t>
            </a:r>
            <a:endParaRPr lang="en-US" dirty="0"/>
          </a:p>
          <a:p>
            <a:endParaRPr lang="en-US" dirty="0"/>
          </a:p>
        </p:txBody>
      </p:sp>
      <p:sp>
        <p:nvSpPr>
          <p:cNvPr id="3" name="Title 2"/>
          <p:cNvSpPr>
            <a:spLocks noGrp="1"/>
          </p:cNvSpPr>
          <p:nvPr>
            <p:ph type="title"/>
          </p:nvPr>
        </p:nvSpPr>
        <p:spPr/>
        <p:txBody>
          <a:bodyPr/>
          <a:lstStyle/>
          <a:p>
            <a:r>
              <a:rPr lang="en-US" dirty="0" smtClean="0"/>
              <a:t>ADEKVÁTNE BÝVANIE</a:t>
            </a:r>
            <a:endParaRPr lang="en-US" dirty="0"/>
          </a:p>
        </p:txBody>
      </p:sp>
    </p:spTree>
    <p:extLst>
      <p:ext uri="{BB962C8B-B14F-4D97-AF65-F5344CB8AC3E}">
        <p14:creationId xmlns:p14="http://schemas.microsoft.com/office/powerpoint/2010/main" val="2205954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err="1" smtClean="0"/>
              <a:t>bezpečnosť</a:t>
            </a:r>
            <a:r>
              <a:rPr lang="en-US" dirty="0" smtClean="0"/>
              <a:t> </a:t>
            </a:r>
            <a:r>
              <a:rPr lang="en-US" dirty="0" err="1"/>
              <a:t>právnych</a:t>
            </a:r>
            <a:r>
              <a:rPr lang="en-US" dirty="0"/>
              <a:t> </a:t>
            </a:r>
            <a:r>
              <a:rPr lang="en-US" dirty="0" err="1"/>
              <a:t>vzťahov</a:t>
            </a:r>
            <a:r>
              <a:rPr lang="en-US" dirty="0" smtClean="0"/>
              <a:t>,</a:t>
            </a:r>
          </a:p>
          <a:p>
            <a:pPr marL="45720" indent="0">
              <a:buNone/>
            </a:pPr>
            <a:r>
              <a:rPr lang="en-US" dirty="0" smtClean="0"/>
              <a:t> </a:t>
            </a:r>
            <a:endParaRPr lang="en-US" dirty="0"/>
          </a:p>
          <a:p>
            <a:r>
              <a:rPr lang="en-US" dirty="0" err="1" smtClean="0"/>
              <a:t>dostupnosť</a:t>
            </a:r>
            <a:r>
              <a:rPr lang="en-US" dirty="0" smtClean="0"/>
              <a:t> </a:t>
            </a:r>
            <a:r>
              <a:rPr lang="en-US" dirty="0" err="1"/>
              <a:t>služieb</a:t>
            </a:r>
            <a:r>
              <a:rPr lang="en-US" dirty="0"/>
              <a:t>, </a:t>
            </a:r>
            <a:r>
              <a:rPr lang="en-US" dirty="0" err="1"/>
              <a:t>materiálu</a:t>
            </a:r>
            <a:r>
              <a:rPr lang="en-US" dirty="0"/>
              <a:t>, </a:t>
            </a:r>
            <a:r>
              <a:rPr lang="en-US" dirty="0" err="1" smtClean="0"/>
              <a:t>zariadení</a:t>
            </a:r>
            <a:r>
              <a:rPr lang="en-US" dirty="0" smtClean="0"/>
              <a:t> </a:t>
            </a:r>
            <a:r>
              <a:rPr lang="en-US" dirty="0"/>
              <a:t>a </a:t>
            </a:r>
            <a:r>
              <a:rPr lang="en-US" dirty="0" err="1"/>
              <a:t>infraštruktúry</a:t>
            </a:r>
            <a:r>
              <a:rPr lang="en-US" dirty="0" smtClean="0"/>
              <a:t>,</a:t>
            </a:r>
          </a:p>
          <a:p>
            <a:pPr marL="45720" indent="0">
              <a:buNone/>
            </a:pPr>
            <a:r>
              <a:rPr lang="en-US" dirty="0" smtClean="0"/>
              <a:t> </a:t>
            </a:r>
            <a:endParaRPr lang="en-US" dirty="0"/>
          </a:p>
          <a:p>
            <a:r>
              <a:rPr lang="en-US" dirty="0" err="1" smtClean="0"/>
              <a:t>cenovú</a:t>
            </a:r>
            <a:r>
              <a:rPr lang="en-US" dirty="0" smtClean="0"/>
              <a:t> </a:t>
            </a:r>
            <a:r>
              <a:rPr lang="en-US" dirty="0" err="1" smtClean="0"/>
              <a:t>dostupnosť</a:t>
            </a:r>
            <a:r>
              <a:rPr lang="en-US" dirty="0" smtClean="0"/>
              <a:t>, </a:t>
            </a:r>
          </a:p>
          <a:p>
            <a:pPr marL="45720" indent="0">
              <a:buNone/>
            </a:pPr>
            <a:endParaRPr lang="en-US" dirty="0"/>
          </a:p>
          <a:p>
            <a:r>
              <a:rPr lang="en-US" dirty="0" err="1" smtClean="0"/>
              <a:t>obývateľnosť</a:t>
            </a:r>
            <a:r>
              <a:rPr lang="en-US" dirty="0" smtClean="0"/>
              <a:t>, </a:t>
            </a:r>
          </a:p>
          <a:p>
            <a:pPr marL="45720" indent="0">
              <a:buNone/>
            </a:pPr>
            <a:endParaRPr lang="en-US" dirty="0"/>
          </a:p>
          <a:p>
            <a:r>
              <a:rPr lang="en-US" dirty="0" err="1" smtClean="0"/>
              <a:t>prístupnosť</a:t>
            </a:r>
            <a:r>
              <a:rPr lang="en-US" dirty="0" smtClean="0"/>
              <a:t>, </a:t>
            </a:r>
          </a:p>
          <a:p>
            <a:pPr marL="45720" indent="0">
              <a:buNone/>
            </a:pPr>
            <a:endParaRPr lang="en-US" dirty="0"/>
          </a:p>
          <a:p>
            <a:r>
              <a:rPr lang="en-US" dirty="0" err="1" smtClean="0"/>
              <a:t>vhodnú</a:t>
            </a:r>
            <a:r>
              <a:rPr lang="en-US" dirty="0" smtClean="0"/>
              <a:t> </a:t>
            </a:r>
            <a:r>
              <a:rPr lang="en-US" dirty="0" err="1"/>
              <a:t>lokalitu</a:t>
            </a:r>
            <a:r>
              <a:rPr lang="en-US" dirty="0" smtClean="0"/>
              <a:t>,</a:t>
            </a:r>
          </a:p>
          <a:p>
            <a:pPr marL="45720" indent="0">
              <a:buNone/>
            </a:pPr>
            <a:endParaRPr lang="en-US" dirty="0"/>
          </a:p>
          <a:p>
            <a:r>
              <a:rPr lang="en-US" dirty="0" err="1" smtClean="0"/>
              <a:t>kultúrnu</a:t>
            </a:r>
            <a:r>
              <a:rPr lang="en-US" dirty="0" smtClean="0"/>
              <a:t> </a:t>
            </a:r>
            <a:r>
              <a:rPr lang="en-US" dirty="0" err="1" smtClean="0"/>
              <a:t>vhodnosť</a:t>
            </a:r>
            <a:endParaRPr lang="en-US" dirty="0"/>
          </a:p>
          <a:p>
            <a:endParaRPr lang="en-US" dirty="0"/>
          </a:p>
        </p:txBody>
      </p:sp>
      <p:sp>
        <p:nvSpPr>
          <p:cNvPr id="3" name="Title 2"/>
          <p:cNvSpPr>
            <a:spLocks noGrp="1"/>
          </p:cNvSpPr>
          <p:nvPr>
            <p:ph type="title"/>
          </p:nvPr>
        </p:nvSpPr>
        <p:spPr/>
        <p:txBody>
          <a:bodyPr/>
          <a:lstStyle/>
          <a:p>
            <a:r>
              <a:rPr lang="en-US" dirty="0" smtClean="0"/>
              <a:t>ADEKVÁTNE BÝVANIE</a:t>
            </a:r>
            <a:endParaRPr lang="en-US" dirty="0"/>
          </a:p>
        </p:txBody>
      </p:sp>
    </p:spTree>
    <p:extLst>
      <p:ext uri="{BB962C8B-B14F-4D97-AF65-F5344CB8AC3E}">
        <p14:creationId xmlns:p14="http://schemas.microsoft.com/office/powerpoint/2010/main" val="2697527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 indent="0" algn="ctr">
              <a:buNone/>
            </a:pPr>
            <a:endParaRPr lang="en-US" sz="3200" dirty="0" smtClean="0"/>
          </a:p>
          <a:p>
            <a:pPr marL="45720" indent="0" algn="ctr">
              <a:buNone/>
            </a:pPr>
            <a:endParaRPr lang="en-US" sz="3200" dirty="0"/>
          </a:p>
          <a:p>
            <a:pPr marL="45720" indent="0" algn="ctr">
              <a:buNone/>
            </a:pPr>
            <a:endParaRPr lang="en-US" sz="3200" dirty="0" smtClean="0"/>
          </a:p>
          <a:p>
            <a:pPr marL="45720" indent="0" algn="ctr">
              <a:buNone/>
            </a:pPr>
            <a:r>
              <a:rPr lang="en-US" sz="3200" dirty="0" err="1" smtClean="0"/>
              <a:t>Právo</a:t>
            </a:r>
            <a:r>
              <a:rPr lang="en-US" sz="3200" dirty="0" smtClean="0"/>
              <a:t> </a:t>
            </a:r>
            <a:r>
              <a:rPr lang="en-US" sz="3200" dirty="0" err="1" smtClean="0"/>
              <a:t>na</a:t>
            </a:r>
            <a:r>
              <a:rPr lang="en-US" sz="3200" dirty="0" smtClean="0"/>
              <a:t> </a:t>
            </a:r>
            <a:r>
              <a:rPr lang="en-US" sz="3200" dirty="0" err="1" smtClean="0"/>
              <a:t>bývanie</a:t>
            </a:r>
            <a:r>
              <a:rPr lang="en-US" sz="3200" dirty="0" smtClean="0"/>
              <a:t>, </a:t>
            </a:r>
            <a:r>
              <a:rPr lang="en-US" sz="3200" dirty="0" err="1" smtClean="0"/>
              <a:t>chápané</a:t>
            </a:r>
            <a:r>
              <a:rPr lang="en-US" sz="3200" dirty="0" smtClean="0"/>
              <a:t> </a:t>
            </a:r>
            <a:r>
              <a:rPr lang="en-US" sz="3200" dirty="0" err="1" smtClean="0"/>
              <a:t>ako</a:t>
            </a:r>
            <a:r>
              <a:rPr lang="en-US" sz="3200" dirty="0" smtClean="0"/>
              <a:t> </a:t>
            </a:r>
            <a:r>
              <a:rPr lang="en-US" sz="3200" dirty="0" err="1" smtClean="0"/>
              <a:t>adekvátne</a:t>
            </a:r>
            <a:r>
              <a:rPr lang="en-US" sz="3200" dirty="0" smtClean="0"/>
              <a:t> </a:t>
            </a:r>
            <a:r>
              <a:rPr lang="en-US" sz="3200" dirty="0" err="1" smtClean="0"/>
              <a:t>bývanie</a:t>
            </a:r>
            <a:r>
              <a:rPr lang="en-US" sz="3200" dirty="0" smtClean="0"/>
              <a:t>, </a:t>
            </a:r>
            <a:r>
              <a:rPr lang="en-US" sz="3200" dirty="0" err="1" smtClean="0"/>
              <a:t>podlieha</a:t>
            </a:r>
            <a:r>
              <a:rPr lang="en-US" sz="3200" dirty="0" smtClean="0"/>
              <a:t> </a:t>
            </a:r>
            <a:r>
              <a:rPr lang="en-US" sz="3200" dirty="0" err="1" smtClean="0"/>
              <a:t>tzv</a:t>
            </a:r>
            <a:r>
              <a:rPr lang="en-US" sz="3200" dirty="0" smtClean="0"/>
              <a:t>. </a:t>
            </a:r>
            <a:r>
              <a:rPr lang="en-US" sz="3200" dirty="0" err="1" smtClean="0"/>
              <a:t>progresívnej</a:t>
            </a:r>
            <a:r>
              <a:rPr lang="en-US" sz="3200" dirty="0" smtClean="0"/>
              <a:t> </a:t>
            </a:r>
            <a:r>
              <a:rPr lang="en-US" sz="3200" dirty="0" err="1" smtClean="0"/>
              <a:t>realizácii</a:t>
            </a:r>
            <a:endParaRPr lang="en-US" sz="3200" dirty="0" smtClean="0"/>
          </a:p>
          <a:p>
            <a:endParaRPr lang="en-US" dirty="0"/>
          </a:p>
          <a:p>
            <a:endParaRPr lang="en-US" dirty="0" smtClean="0"/>
          </a:p>
          <a:p>
            <a:endParaRPr lang="en-US" dirty="0"/>
          </a:p>
          <a:p>
            <a:pPr marL="45720" indent="0">
              <a:buNone/>
            </a:pPr>
            <a:endParaRPr lang="en-US" sz="1400" dirty="0" smtClean="0"/>
          </a:p>
          <a:p>
            <a:pPr marL="45720" indent="0">
              <a:buNone/>
            </a:pPr>
            <a:endParaRPr lang="en-US" sz="1400" dirty="0"/>
          </a:p>
          <a:p>
            <a:pPr marL="45720" indent="0">
              <a:buNone/>
            </a:pPr>
            <a:endParaRPr lang="en-US" sz="1400" dirty="0" smtClean="0"/>
          </a:p>
          <a:p>
            <a:pPr marL="45720" indent="0">
              <a:buNone/>
            </a:pPr>
            <a:r>
              <a:rPr lang="en-US" sz="1400" dirty="0" smtClean="0"/>
              <a:t>To </a:t>
            </a:r>
            <a:r>
              <a:rPr lang="en-US" sz="1400" dirty="0" err="1"/>
              <a:t>znamená</a:t>
            </a:r>
            <a:r>
              <a:rPr lang="en-US" sz="1400" dirty="0"/>
              <a:t>, </a:t>
            </a:r>
            <a:r>
              <a:rPr lang="en-US" sz="1400" dirty="0" err="1"/>
              <a:t>že</a:t>
            </a:r>
            <a:r>
              <a:rPr lang="en-US" sz="1400" dirty="0"/>
              <a:t> k </a:t>
            </a:r>
            <a:r>
              <a:rPr lang="en-US" sz="1400" dirty="0" err="1"/>
              <a:t>jeho</a:t>
            </a:r>
            <a:r>
              <a:rPr lang="en-US" sz="1400" dirty="0"/>
              <a:t> </a:t>
            </a:r>
            <a:r>
              <a:rPr lang="en-US" sz="1400" dirty="0" err="1"/>
              <a:t>napĺňaniu</a:t>
            </a:r>
            <a:r>
              <a:rPr lang="en-US" sz="1400" dirty="0"/>
              <a:t> </a:t>
            </a:r>
            <a:r>
              <a:rPr lang="en-US" sz="1400" dirty="0" err="1"/>
              <a:t>bude</a:t>
            </a:r>
            <a:r>
              <a:rPr lang="en-US" sz="1400" dirty="0"/>
              <a:t> </a:t>
            </a:r>
            <a:r>
              <a:rPr lang="en-US" sz="1400" dirty="0" err="1" smtClean="0"/>
              <a:t>dochádzať</a:t>
            </a:r>
            <a:r>
              <a:rPr lang="en-US" sz="1400" dirty="0" smtClean="0"/>
              <a:t> </a:t>
            </a:r>
            <a:r>
              <a:rPr lang="en-US" sz="1400" dirty="0" err="1"/>
              <a:t>postupne</a:t>
            </a:r>
            <a:r>
              <a:rPr lang="en-US" sz="1400" dirty="0"/>
              <a:t> v </a:t>
            </a:r>
            <a:r>
              <a:rPr lang="en-US" sz="1400" dirty="0" err="1"/>
              <a:t>čase</a:t>
            </a:r>
            <a:r>
              <a:rPr lang="en-US" sz="1400" dirty="0"/>
              <a:t>, a to </a:t>
            </a:r>
            <a:r>
              <a:rPr lang="en-US" sz="1400" dirty="0" err="1"/>
              <a:t>pri</a:t>
            </a:r>
            <a:r>
              <a:rPr lang="en-US" sz="1400" dirty="0"/>
              <a:t> </a:t>
            </a:r>
            <a:r>
              <a:rPr lang="en-US" sz="1400" dirty="0" err="1"/>
              <a:t>maximálnom</a:t>
            </a:r>
            <a:r>
              <a:rPr lang="en-US" sz="1400" dirty="0"/>
              <a:t> </a:t>
            </a:r>
            <a:r>
              <a:rPr lang="en-US" sz="1400" dirty="0" err="1"/>
              <a:t>využití</a:t>
            </a:r>
            <a:r>
              <a:rPr lang="en-US" sz="1400" dirty="0"/>
              <a:t> </a:t>
            </a:r>
            <a:r>
              <a:rPr lang="en-US" sz="1400" dirty="0" err="1"/>
              <a:t>zdrojov</a:t>
            </a:r>
            <a:r>
              <a:rPr lang="en-US" sz="1400" dirty="0"/>
              <a:t>, </a:t>
            </a:r>
            <a:r>
              <a:rPr lang="en-US" sz="1400" dirty="0" err="1"/>
              <a:t>pričom</a:t>
            </a:r>
            <a:r>
              <a:rPr lang="en-US" sz="1400" dirty="0"/>
              <a:t> </a:t>
            </a:r>
            <a:r>
              <a:rPr lang="en-US" sz="1400" dirty="0" err="1"/>
              <a:t>štát</a:t>
            </a:r>
            <a:r>
              <a:rPr lang="en-US" sz="1400" dirty="0"/>
              <a:t> </a:t>
            </a:r>
            <a:r>
              <a:rPr lang="en-US" sz="1400" dirty="0" err="1"/>
              <a:t>musí</a:t>
            </a:r>
            <a:r>
              <a:rPr lang="en-US" sz="1400" dirty="0"/>
              <a:t> </a:t>
            </a:r>
            <a:r>
              <a:rPr lang="en-US" sz="1400" dirty="0" err="1"/>
              <a:t>na</a:t>
            </a:r>
            <a:r>
              <a:rPr lang="en-US" sz="1400" dirty="0"/>
              <a:t> </a:t>
            </a:r>
            <a:r>
              <a:rPr lang="en-US" sz="1400" dirty="0" err="1"/>
              <a:t>jeho</a:t>
            </a:r>
            <a:r>
              <a:rPr lang="en-US" sz="1400" dirty="0"/>
              <a:t> </a:t>
            </a:r>
            <a:r>
              <a:rPr lang="en-US" sz="1400" dirty="0" err="1"/>
              <a:t>naplnenie</a:t>
            </a:r>
            <a:r>
              <a:rPr lang="en-US" sz="1400" dirty="0"/>
              <a:t> </a:t>
            </a:r>
            <a:r>
              <a:rPr lang="en-US" sz="1400" dirty="0" err="1" smtClean="0"/>
              <a:t>použiť</a:t>
            </a:r>
            <a:r>
              <a:rPr lang="en-US" sz="1400" dirty="0" smtClean="0"/>
              <a:t> </a:t>
            </a:r>
            <a:r>
              <a:rPr lang="en-US" sz="1400" dirty="0" err="1"/>
              <a:t>všetky</a:t>
            </a:r>
            <a:r>
              <a:rPr lang="en-US" sz="1400" dirty="0"/>
              <a:t> </a:t>
            </a:r>
            <a:r>
              <a:rPr lang="en-US" sz="1400" dirty="0" err="1"/>
              <a:t>vhodné</a:t>
            </a:r>
            <a:r>
              <a:rPr lang="en-US" sz="1400" dirty="0"/>
              <a:t> </a:t>
            </a:r>
            <a:r>
              <a:rPr lang="en-US" sz="1400" dirty="0" err="1"/>
              <a:t>prostriedky</a:t>
            </a:r>
            <a:r>
              <a:rPr lang="en-US" sz="1400" dirty="0"/>
              <a:t>, </a:t>
            </a:r>
            <a:r>
              <a:rPr lang="en-US" sz="1400" dirty="0" err="1"/>
              <a:t>vrátane</a:t>
            </a:r>
            <a:r>
              <a:rPr lang="en-US" sz="1400" dirty="0"/>
              <a:t> </a:t>
            </a:r>
            <a:r>
              <a:rPr lang="en-US" sz="1400" dirty="0" err="1"/>
              <a:t>legislatívnych</a:t>
            </a:r>
            <a:r>
              <a:rPr lang="en-US" sz="1400" dirty="0"/>
              <a:t> </a:t>
            </a:r>
            <a:r>
              <a:rPr lang="en-US" sz="1400" dirty="0" err="1"/>
              <a:t>opatrení</a:t>
            </a:r>
            <a:r>
              <a:rPr lang="en-US" sz="1400" dirty="0"/>
              <a:t>. </a:t>
            </a:r>
            <a:endParaRPr lang="sk-SK" sz="1400" dirty="0"/>
          </a:p>
          <a:p>
            <a:endParaRPr lang="en-US" dirty="0"/>
          </a:p>
        </p:txBody>
      </p:sp>
      <p:sp>
        <p:nvSpPr>
          <p:cNvPr id="3" name="Title 2"/>
          <p:cNvSpPr>
            <a:spLocks noGrp="1"/>
          </p:cNvSpPr>
          <p:nvPr>
            <p:ph type="title"/>
          </p:nvPr>
        </p:nvSpPr>
        <p:spPr/>
        <p:txBody>
          <a:bodyPr/>
          <a:lstStyle/>
          <a:p>
            <a:r>
              <a:rPr lang="en-US" dirty="0" smtClean="0"/>
              <a:t>ADEKVÁTNE BÝVANIE</a:t>
            </a:r>
            <a:endParaRPr lang="en-US" dirty="0"/>
          </a:p>
        </p:txBody>
      </p:sp>
    </p:spTree>
    <p:extLst>
      <p:ext uri="{BB962C8B-B14F-4D97-AF65-F5344CB8AC3E}">
        <p14:creationId xmlns:p14="http://schemas.microsoft.com/office/powerpoint/2010/main" val="1937310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SÚČASNOSŤ</a:t>
            </a:r>
          </a:p>
          <a:p>
            <a:pPr marL="45720" indent="0">
              <a:buNone/>
            </a:pPr>
            <a:r>
              <a:rPr lang="en-US" dirty="0" smtClean="0"/>
              <a:t>SOCIÁLNE BÝVANIE</a:t>
            </a:r>
            <a:endParaRPr lang="en-US" dirty="0"/>
          </a:p>
          <a:p>
            <a:pPr marL="45720" indent="0">
              <a:buNone/>
            </a:pPr>
            <a:r>
              <a:rPr lang="en-US" dirty="0"/>
              <a:t>- </a:t>
            </a:r>
            <a:r>
              <a:rPr lang="en-US" dirty="0" err="1"/>
              <a:t>Verejné</a:t>
            </a:r>
            <a:r>
              <a:rPr lang="en-US" dirty="0"/>
              <a:t> </a:t>
            </a:r>
            <a:r>
              <a:rPr lang="en-US" dirty="0" err="1"/>
              <a:t>nájomné</a:t>
            </a:r>
            <a:r>
              <a:rPr lang="en-US" dirty="0"/>
              <a:t> </a:t>
            </a:r>
            <a:r>
              <a:rPr lang="en-US" dirty="0" err="1"/>
              <a:t>byty</a:t>
            </a:r>
            <a:r>
              <a:rPr lang="en-US" dirty="0"/>
              <a:t> (</a:t>
            </a:r>
            <a:r>
              <a:rPr lang="en-US" dirty="0" err="1"/>
              <a:t>mestá</a:t>
            </a:r>
            <a:r>
              <a:rPr lang="en-US" dirty="0"/>
              <a:t> a </a:t>
            </a:r>
            <a:r>
              <a:rPr lang="en-US" dirty="0" err="1"/>
              <a:t>obce</a:t>
            </a:r>
            <a:r>
              <a:rPr lang="en-US" dirty="0"/>
              <a:t>, VUC, </a:t>
            </a:r>
            <a:r>
              <a:rPr lang="en-US" dirty="0" err="1"/>
              <a:t>štát</a:t>
            </a:r>
            <a:r>
              <a:rPr lang="en-US" dirty="0"/>
              <a:t>, </a:t>
            </a:r>
            <a:r>
              <a:rPr lang="en-US" dirty="0" err="1"/>
              <a:t>neziskovky</a:t>
            </a:r>
            <a:r>
              <a:rPr lang="en-US" dirty="0"/>
              <a:t>, </a:t>
            </a:r>
            <a:r>
              <a:rPr lang="en-US" dirty="0" err="1"/>
              <a:t>zariadenia</a:t>
            </a:r>
            <a:r>
              <a:rPr lang="en-US" dirty="0"/>
              <a:t> </a:t>
            </a:r>
            <a:r>
              <a:rPr lang="en-US" dirty="0" err="1"/>
              <a:t>sociálnych</a:t>
            </a:r>
            <a:r>
              <a:rPr lang="en-US" dirty="0"/>
              <a:t> </a:t>
            </a:r>
            <a:r>
              <a:rPr lang="en-US" dirty="0" err="1"/>
              <a:t>služieb</a:t>
            </a:r>
            <a:r>
              <a:rPr lang="en-US" dirty="0"/>
              <a:t>, </a:t>
            </a:r>
            <a:r>
              <a:rPr lang="en-US" dirty="0" err="1"/>
              <a:t>sociálny</a:t>
            </a:r>
            <a:r>
              <a:rPr lang="en-US" dirty="0"/>
              <a:t> </a:t>
            </a:r>
            <a:r>
              <a:rPr lang="en-US" dirty="0" err="1"/>
              <a:t>podnik</a:t>
            </a:r>
            <a:r>
              <a:rPr lang="en-US" dirty="0"/>
              <a:t> </a:t>
            </a:r>
            <a:r>
              <a:rPr lang="en-US" dirty="0" err="1" smtClean="0"/>
              <a:t>bývania</a:t>
            </a:r>
            <a:r>
              <a:rPr lang="en-US" dirty="0" smtClean="0"/>
              <a:t>?)</a:t>
            </a:r>
            <a:endParaRPr lang="en-US" dirty="0"/>
          </a:p>
          <a:p>
            <a:pPr marL="45720" indent="0">
              <a:buNone/>
            </a:pPr>
            <a:endParaRPr lang="en-US" dirty="0"/>
          </a:p>
          <a:p>
            <a:pPr marL="45720" indent="0">
              <a:buNone/>
            </a:pPr>
            <a:r>
              <a:rPr lang="en-US" dirty="0"/>
              <a:t>BUDÚCNOSŤ?</a:t>
            </a:r>
          </a:p>
          <a:p>
            <a:pPr marL="45720" indent="0">
              <a:buNone/>
            </a:pPr>
            <a:r>
              <a:rPr lang="en-US" dirty="0" smtClean="0">
                <a:solidFill>
                  <a:schemeClr val="tx1">
                    <a:lumMod val="65000"/>
                    <a:lumOff val="35000"/>
                  </a:schemeClr>
                </a:solidFill>
              </a:rPr>
              <a:t>DOSTUPNÉ BÝVANIE/DOSTUPNÉ BÝVANIE S PODPOROU</a:t>
            </a:r>
            <a:endParaRPr lang="en-US" dirty="0">
              <a:solidFill>
                <a:schemeClr val="tx1">
                  <a:lumMod val="65000"/>
                  <a:lumOff val="35000"/>
                </a:schemeClr>
              </a:solidFill>
            </a:endParaRPr>
          </a:p>
          <a:p>
            <a:pPr>
              <a:buFontTx/>
              <a:buChar char="-"/>
            </a:pPr>
            <a:r>
              <a:rPr lang="en-US" dirty="0" err="1"/>
              <a:t>Verejný</a:t>
            </a:r>
            <a:r>
              <a:rPr lang="en-US" dirty="0"/>
              <a:t> </a:t>
            </a:r>
            <a:r>
              <a:rPr lang="en-US" dirty="0" err="1"/>
              <a:t>sektor</a:t>
            </a:r>
            <a:endParaRPr lang="en-US" dirty="0"/>
          </a:p>
          <a:p>
            <a:pPr>
              <a:buFontTx/>
              <a:buChar char="-"/>
            </a:pPr>
            <a:r>
              <a:rPr lang="en-US" dirty="0" err="1"/>
              <a:t>Kombinácia</a:t>
            </a:r>
            <a:r>
              <a:rPr lang="en-US" dirty="0"/>
              <a:t> </a:t>
            </a:r>
            <a:r>
              <a:rPr lang="en-US" dirty="0" err="1"/>
              <a:t>verejného</a:t>
            </a:r>
            <a:r>
              <a:rPr lang="en-US" dirty="0"/>
              <a:t> a </a:t>
            </a:r>
            <a:r>
              <a:rPr lang="en-US" dirty="0" err="1"/>
              <a:t>súkromného</a:t>
            </a:r>
            <a:r>
              <a:rPr lang="en-US" dirty="0"/>
              <a:t> </a:t>
            </a:r>
            <a:r>
              <a:rPr lang="en-US" dirty="0" err="1"/>
              <a:t>sektoru</a:t>
            </a:r>
            <a:endParaRPr lang="en-US" dirty="0"/>
          </a:p>
          <a:p>
            <a:pPr>
              <a:buFontTx/>
              <a:buChar char="-"/>
            </a:pPr>
            <a:r>
              <a:rPr lang="en-US" dirty="0" err="1"/>
              <a:t>Súkromný</a:t>
            </a:r>
            <a:r>
              <a:rPr lang="en-US" dirty="0"/>
              <a:t> </a:t>
            </a:r>
            <a:r>
              <a:rPr lang="en-US" dirty="0" err="1"/>
              <a:t>sektor</a:t>
            </a:r>
            <a:r>
              <a:rPr lang="en-US" dirty="0"/>
              <a:t> </a:t>
            </a:r>
            <a:r>
              <a:rPr lang="en-US" dirty="0" err="1"/>
              <a:t>neziskový</a:t>
            </a:r>
            <a:endParaRPr lang="en-US" dirty="0"/>
          </a:p>
          <a:p>
            <a:pPr>
              <a:buFontTx/>
              <a:buChar char="-"/>
            </a:pPr>
            <a:r>
              <a:rPr lang="en-US" dirty="0" err="1"/>
              <a:t>Súkromný</a:t>
            </a:r>
            <a:r>
              <a:rPr lang="en-US" dirty="0"/>
              <a:t> </a:t>
            </a:r>
            <a:r>
              <a:rPr lang="en-US" dirty="0" err="1"/>
              <a:t>sektor</a:t>
            </a:r>
            <a:endParaRPr lang="en-US" dirty="0"/>
          </a:p>
          <a:p>
            <a:endParaRPr lang="en-US" dirty="0"/>
          </a:p>
        </p:txBody>
      </p:sp>
      <p:sp>
        <p:nvSpPr>
          <p:cNvPr id="3" name="Title 2"/>
          <p:cNvSpPr>
            <a:spLocks noGrp="1"/>
          </p:cNvSpPr>
          <p:nvPr>
            <p:ph type="title"/>
          </p:nvPr>
        </p:nvSpPr>
        <p:spPr/>
        <p:txBody>
          <a:bodyPr/>
          <a:lstStyle/>
          <a:p>
            <a:r>
              <a:rPr lang="en-US" dirty="0" smtClean="0"/>
              <a:t>TERMINOL</a:t>
            </a:r>
            <a:r>
              <a:rPr lang="en-US" dirty="0" smtClean="0"/>
              <a:t>ÓGIA</a:t>
            </a:r>
            <a:endParaRPr lang="en-US" dirty="0"/>
          </a:p>
        </p:txBody>
      </p:sp>
    </p:spTree>
    <p:extLst>
      <p:ext uri="{BB962C8B-B14F-4D97-AF65-F5344CB8AC3E}">
        <p14:creationId xmlns:p14="http://schemas.microsoft.com/office/powerpoint/2010/main" val="502380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72% MLADÝCH DOSPELÝCH S RODIČMI</a:t>
            </a:r>
          </a:p>
          <a:p>
            <a:endParaRPr lang="en-US" dirty="0" smtClean="0"/>
          </a:p>
          <a:p>
            <a:r>
              <a:rPr lang="en-US" dirty="0" smtClean="0"/>
              <a:t>360 BYTOV NA 1000 OBYVATEĽOV</a:t>
            </a:r>
          </a:p>
          <a:p>
            <a:endParaRPr lang="en-US" dirty="0" smtClean="0"/>
          </a:p>
          <a:p>
            <a:r>
              <a:rPr lang="en-US" dirty="0" smtClean="0"/>
              <a:t>MÁLO BYTOV A PRESTARNUTÝ BYTOVÝ FOND (I KE</a:t>
            </a:r>
            <a:r>
              <a:rPr lang="en-US" dirty="0" smtClean="0"/>
              <a:t>Ď OBNOVENÝ)</a:t>
            </a:r>
          </a:p>
          <a:p>
            <a:endParaRPr lang="en-US" dirty="0" smtClean="0"/>
          </a:p>
          <a:p>
            <a:r>
              <a:rPr lang="en-US" dirty="0" smtClean="0"/>
              <a:t>NEPRIAZNIVÉ ROZLOŽENIE, KTORÉ VPLÝVA NA CENU BÝVANIA 91% VLASTNÍCKE, 3% VEREJNÉ, 3% SÚKROMNÉ, 3%  DRUŽSTEVNÉ</a:t>
            </a:r>
          </a:p>
          <a:p>
            <a:endParaRPr lang="en-US" dirty="0" smtClean="0"/>
          </a:p>
          <a:p>
            <a:r>
              <a:rPr lang="en-US" dirty="0" smtClean="0"/>
              <a:t>ZABEZPEČIŤ SI BÝVANIE JE VEĽMI DRAHÉ – CELOŽIVOTNÁ VÝZVA</a:t>
            </a:r>
          </a:p>
          <a:p>
            <a:endParaRPr lang="en-US" dirty="0" smtClean="0"/>
          </a:p>
          <a:p>
            <a:r>
              <a:rPr lang="en-US" dirty="0" smtClean="0"/>
              <a:t>MNOHÉ SKUPINY OBYVATEĽSTVA MAJÚ PROBLÉM, NAJHORŠIE SÚ NA TOM NAJZRANITEĽNEJŠÍ</a:t>
            </a:r>
          </a:p>
          <a:p>
            <a:pPr marL="45720" indent="0">
              <a:buNone/>
            </a:pPr>
            <a:endParaRPr lang="en-US" dirty="0" smtClean="0"/>
          </a:p>
          <a:p>
            <a:r>
              <a:rPr lang="en-US" dirty="0" smtClean="0"/>
              <a:t>TÍ, KTORÍ Z BÝVANIA VYPADLI, NEVEDIA SA DOSTAŤ NASPÄŤ</a:t>
            </a:r>
            <a:endParaRPr lang="en-US" dirty="0"/>
          </a:p>
        </p:txBody>
      </p:sp>
      <p:sp>
        <p:nvSpPr>
          <p:cNvPr id="3" name="Title 2"/>
          <p:cNvSpPr>
            <a:spLocks noGrp="1"/>
          </p:cNvSpPr>
          <p:nvPr>
            <p:ph type="title"/>
          </p:nvPr>
        </p:nvSpPr>
        <p:spPr/>
        <p:txBody>
          <a:bodyPr/>
          <a:lstStyle/>
          <a:p>
            <a:r>
              <a:rPr lang="en-US" dirty="0" smtClean="0"/>
              <a:t>KRÍZA BÝVANIA NA SLOVENSKU </a:t>
            </a:r>
            <a:endParaRPr lang="en-US" dirty="0"/>
          </a:p>
        </p:txBody>
      </p:sp>
    </p:spTree>
    <p:extLst>
      <p:ext uri="{BB962C8B-B14F-4D97-AF65-F5344CB8AC3E}">
        <p14:creationId xmlns:p14="http://schemas.microsoft.com/office/powerpoint/2010/main" val="4800366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251</TotalTime>
  <Words>825</Words>
  <Application>Microsoft Macintosh PowerPoint</Application>
  <PresentationFormat>On-screen Show (4:3)</PresentationFormat>
  <Paragraphs>232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Grid</vt:lpstr>
      <vt:lpstr>NAPĹŇA SA PRÁVO NA BÝVANIE NA SLOVENSKU?</vt:lpstr>
      <vt:lpstr>Právo na bývanie</vt:lpstr>
      <vt:lpstr>ÚSTAVA SR</vt:lpstr>
      <vt:lpstr>terminológia</vt:lpstr>
      <vt:lpstr>ADEKVÁTNE BÝVANIE</vt:lpstr>
      <vt:lpstr>ADEKVÁTNE BÝVANIE</vt:lpstr>
      <vt:lpstr>ADEKVÁTNE BÝVANIE</vt:lpstr>
      <vt:lpstr>TERMINOLÓGIA</vt:lpstr>
      <vt:lpstr>KRÍZA BÝVANIA NA SLOVENSKU </vt:lpstr>
      <vt:lpstr>PROBLÉMY </vt:lpstr>
      <vt:lpstr>PROBLÉMY</vt:lpstr>
      <vt:lpstr>PROBLÉMY</vt:lpstr>
      <vt:lpstr>PROBLÉMY</vt:lpstr>
      <vt:lpstr>PROBLÉMY</vt:lpstr>
      <vt:lpstr>PROBLÉMY</vt:lpstr>
      <vt:lpstr>PROBLÉMY</vt:lpstr>
      <vt:lpstr>PROBLÉMY</vt:lpstr>
      <vt:lpstr>PROBLÉMY</vt:lpstr>
      <vt:lpstr>PROBLÉMY</vt:lpstr>
      <vt:lpstr>BUDÚCNOSŤ – RÚCanie PREKÁŽok</vt:lpstr>
      <vt:lpstr>Budúcnosť – rúcanie PREKÁŽok</vt:lpstr>
      <vt:lpstr>BUDÚCNOSŤ</vt:lpstr>
      <vt:lpstr>Nové nástroje</vt:lpstr>
      <vt:lpstr>KEDY TO BUDE FUNGOVAŤ?</vt:lpstr>
      <vt:lpstr>PREČO BY ŠTÁT A SAMOSPRÁVA MALI PODPORIŤ DOSTUPNÉ BÝVANIE?</vt:lpstr>
      <vt:lpstr>Právo na bývanie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Air proti prudu</dc:creator>
  <cp:lastModifiedBy>Air proti prudu</cp:lastModifiedBy>
  <cp:revision>18</cp:revision>
  <dcterms:created xsi:type="dcterms:W3CDTF">2018-12-11T07:17:09Z</dcterms:created>
  <dcterms:modified xsi:type="dcterms:W3CDTF">2018-12-11T11:28:44Z</dcterms:modified>
</cp:coreProperties>
</file>