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92" r:id="rId3"/>
    <p:sldId id="259" r:id="rId4"/>
    <p:sldId id="271" r:id="rId5"/>
    <p:sldId id="260" r:id="rId6"/>
    <p:sldId id="267" r:id="rId7"/>
    <p:sldId id="268" r:id="rId8"/>
    <p:sldId id="266" r:id="rId9"/>
    <p:sldId id="265" r:id="rId10"/>
    <p:sldId id="264" r:id="rId11"/>
    <p:sldId id="272" r:id="rId12"/>
    <p:sldId id="275" r:id="rId13"/>
    <p:sldId id="274" r:id="rId14"/>
    <p:sldId id="277" r:id="rId15"/>
    <p:sldId id="273" r:id="rId16"/>
    <p:sldId id="278" r:id="rId17"/>
    <p:sldId id="279" r:id="rId18"/>
    <p:sldId id="280" r:id="rId19"/>
    <p:sldId id="276" r:id="rId20"/>
    <p:sldId id="281" r:id="rId21"/>
    <p:sldId id="257" r:id="rId22"/>
    <p:sldId id="270" r:id="rId23"/>
    <p:sldId id="282" r:id="rId24"/>
    <p:sldId id="262" r:id="rId25"/>
    <p:sldId id="258" r:id="rId26"/>
    <p:sldId id="263"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43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DFDCB86-36FC-4B87-9CC3-C6642C5E1596}"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47809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9D7C718-A53E-4F2D-A799-2FC1192E5461}"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66090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210B10-D541-4474-80BE-8E32B9070CE8}"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88055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Click to edit Master subtitle style</a:t>
            </a:r>
            <a:endParaRPr lang="en-US"/>
          </a:p>
        </p:txBody>
      </p:sp>
      <p:sp>
        <p:nvSpPr>
          <p:cNvPr id="4" name="Date Placeholder 3"/>
          <p:cNvSpPr>
            <a:spLocks noGrp="1"/>
          </p:cNvSpPr>
          <p:nvPr>
            <p:ph type="dt" sz="half" idx="10"/>
          </p:nvPr>
        </p:nvSpPr>
        <p:spPr/>
        <p:txBody>
          <a:bodyPr/>
          <a:lstStyle/>
          <a:p>
            <a:fld id="{3DBDBE4F-A2FA-8D41-8B48-85103FC2217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257394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Content Placeholder 2"/>
          <p:cNvSpPr>
            <a:spLocks noGrp="1"/>
          </p:cNvSpPr>
          <p:nvPr>
            <p:ph idx="1"/>
          </p:nvPr>
        </p:nvSpPr>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Date Placeholder 3"/>
          <p:cNvSpPr>
            <a:spLocks noGrp="1"/>
          </p:cNvSpPr>
          <p:nvPr>
            <p:ph type="dt" sz="half" idx="10"/>
          </p:nvPr>
        </p:nvSpPr>
        <p:spPr/>
        <p:txBody>
          <a:bodyPr/>
          <a:lstStyle/>
          <a:p>
            <a:fld id="{3DBDBE4F-A2FA-8D41-8B48-85103FC2217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235181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Click to edit Master text styles</a:t>
            </a:r>
          </a:p>
        </p:txBody>
      </p:sp>
      <p:sp>
        <p:nvSpPr>
          <p:cNvPr id="4" name="Date Placeholder 3"/>
          <p:cNvSpPr>
            <a:spLocks noGrp="1"/>
          </p:cNvSpPr>
          <p:nvPr>
            <p:ph type="dt" sz="half" idx="10"/>
          </p:nvPr>
        </p:nvSpPr>
        <p:spPr/>
        <p:txBody>
          <a:bodyPr/>
          <a:lstStyle/>
          <a:p>
            <a:fld id="{3DBDBE4F-A2FA-8D41-8B48-85103FC2217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309788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Date Placeholder 4"/>
          <p:cNvSpPr>
            <a:spLocks noGrp="1"/>
          </p:cNvSpPr>
          <p:nvPr>
            <p:ph type="dt" sz="half" idx="10"/>
          </p:nvPr>
        </p:nvSpPr>
        <p:spPr/>
        <p:txBody>
          <a:bodyPr/>
          <a:lstStyle/>
          <a:p>
            <a:fld id="{3DBDBE4F-A2FA-8D41-8B48-85103FC22178}"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410105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7" name="Date Placeholder 6"/>
          <p:cNvSpPr>
            <a:spLocks noGrp="1"/>
          </p:cNvSpPr>
          <p:nvPr>
            <p:ph type="dt" sz="half" idx="10"/>
          </p:nvPr>
        </p:nvSpPr>
        <p:spPr/>
        <p:txBody>
          <a:bodyPr/>
          <a:lstStyle/>
          <a:p>
            <a:fld id="{3DBDBE4F-A2FA-8D41-8B48-85103FC22178}"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373316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Date Placeholder 2"/>
          <p:cNvSpPr>
            <a:spLocks noGrp="1"/>
          </p:cNvSpPr>
          <p:nvPr>
            <p:ph type="dt" sz="half" idx="10"/>
          </p:nvPr>
        </p:nvSpPr>
        <p:spPr/>
        <p:txBody>
          <a:bodyPr/>
          <a:lstStyle/>
          <a:p>
            <a:fld id="{3DBDBE4F-A2FA-8D41-8B48-85103FC22178}"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44967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DBE4F-A2FA-8D41-8B48-85103FC22178}"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96890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Date Placeholder 4"/>
          <p:cNvSpPr>
            <a:spLocks noGrp="1"/>
          </p:cNvSpPr>
          <p:nvPr>
            <p:ph type="dt" sz="half" idx="10"/>
          </p:nvPr>
        </p:nvSpPr>
        <p:spPr/>
        <p:txBody>
          <a:bodyPr/>
          <a:lstStyle/>
          <a:p>
            <a:fld id="{3DBDBE4F-A2FA-8D41-8B48-85103FC22178}"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398576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F249B5B-0D76-4E1A-AB20-331FC0BA0081}"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260022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Date Placeholder 4"/>
          <p:cNvSpPr>
            <a:spLocks noGrp="1"/>
          </p:cNvSpPr>
          <p:nvPr>
            <p:ph type="dt" sz="half" idx="10"/>
          </p:nvPr>
        </p:nvSpPr>
        <p:spPr/>
        <p:txBody>
          <a:bodyPr/>
          <a:lstStyle/>
          <a:p>
            <a:fld id="{3DBDBE4F-A2FA-8D41-8B48-85103FC22178}"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1603809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Date Placeholder 3"/>
          <p:cNvSpPr>
            <a:spLocks noGrp="1"/>
          </p:cNvSpPr>
          <p:nvPr>
            <p:ph type="dt" sz="half" idx="10"/>
          </p:nvPr>
        </p:nvSpPr>
        <p:spPr/>
        <p:txBody>
          <a:bodyPr/>
          <a:lstStyle/>
          <a:p>
            <a:fld id="{3DBDBE4F-A2FA-8D41-8B48-85103FC2217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464968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Date Placeholder 3"/>
          <p:cNvSpPr>
            <a:spLocks noGrp="1"/>
          </p:cNvSpPr>
          <p:nvPr>
            <p:ph type="dt" sz="half" idx="10"/>
          </p:nvPr>
        </p:nvSpPr>
        <p:spPr/>
        <p:txBody>
          <a:bodyPr/>
          <a:lstStyle/>
          <a:p>
            <a:fld id="{3DBDBE4F-A2FA-8D41-8B48-85103FC2217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DD53F-EC5C-2140-9EEE-79006D154159}" type="slidenum">
              <a:rPr lang="en-US" smtClean="0"/>
              <a:t>‹#›</a:t>
            </a:fld>
            <a:endParaRPr lang="en-US"/>
          </a:p>
        </p:txBody>
      </p:sp>
    </p:spTree>
    <p:extLst>
      <p:ext uri="{BB962C8B-B14F-4D97-AF65-F5344CB8AC3E}">
        <p14:creationId xmlns:p14="http://schemas.microsoft.com/office/powerpoint/2010/main" val="61774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6A813A4-7FCB-4462-85FC-6CE07F015076}"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00721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0815E66-7C40-471A-AB13-3E9CE9075424}" type="datetime1">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43901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0CC9E3D-FB7F-4D03-8A49-B2934185287A}" type="datetime1">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40837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6B89A71-1190-488C-B232-3C48918DC984}" type="datetime1">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00247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A4B30-9169-4124-BCEC-E74D9AEB7455}" type="datetime1">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235449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66E1AD-D095-4345-9D6D-8333EA544A54}" type="datetime1">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13399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E38F95-5DC7-40D4-BF65-39B9DBDE2EAB}" type="datetime1">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A8-C2C3-B947-9133-D4751CA1B231}" type="slidenum">
              <a:rPr lang="en-US" smtClean="0"/>
              <a:pPr/>
              <a:t>‹#›</a:t>
            </a:fld>
            <a:endParaRPr lang="en-US"/>
          </a:p>
        </p:txBody>
      </p:sp>
    </p:spTree>
    <p:extLst>
      <p:ext uri="{BB962C8B-B14F-4D97-AF65-F5344CB8AC3E}">
        <p14:creationId xmlns:p14="http://schemas.microsoft.com/office/powerpoint/2010/main" val="315466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3F33-B4C3-44C2-BF8D-70515065F003}" type="datetime1">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10CA8-C2C3-B947-9133-D4751CA1B231}" type="slidenum">
              <a:rPr lang="en-US" smtClean="0"/>
              <a:pPr/>
              <a:t>‹#›</a:t>
            </a:fld>
            <a:endParaRPr lang="en-US"/>
          </a:p>
        </p:txBody>
      </p:sp>
    </p:spTree>
    <p:extLst>
      <p:ext uri="{BB962C8B-B14F-4D97-AF65-F5344CB8AC3E}">
        <p14:creationId xmlns:p14="http://schemas.microsoft.com/office/powerpoint/2010/main" val="3082159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DBE4F-A2FA-8D41-8B48-85103FC22178}" type="datetimeFigureOut">
              <a:rPr lang="en-US" smtClean="0"/>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DD53F-EC5C-2140-9EEE-79006D154159}" type="slidenum">
              <a:rPr lang="en-US" smtClean="0"/>
              <a:t>‹#›</a:t>
            </a:fld>
            <a:endParaRPr lang="en-US"/>
          </a:p>
        </p:txBody>
      </p:sp>
    </p:spTree>
    <p:extLst>
      <p:ext uri="{BB962C8B-B14F-4D97-AF65-F5344CB8AC3E}">
        <p14:creationId xmlns:p14="http://schemas.microsoft.com/office/powerpoint/2010/main" val="27762850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Zástupný symbol obsahu 5"/>
          <p:cNvSpPr txBox="1">
            <a:spLocks/>
          </p:cNvSpPr>
          <p:nvPr/>
        </p:nvSpPr>
        <p:spPr>
          <a:xfrm>
            <a:off x="187262" y="1046740"/>
            <a:ext cx="8496944" cy="47361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95843" marR="0" lvl="1" indent="0" algn="ctr" defTabSz="457200" rtl="0" eaLnBrk="1" fontAlgn="auto" latinLnBrk="0" hangingPunct="1">
              <a:lnSpc>
                <a:spcPct val="100000"/>
              </a:lnSpc>
              <a:spcBef>
                <a:spcPct val="20000"/>
              </a:spcBef>
              <a:spcAft>
                <a:spcPts val="0"/>
              </a:spcAft>
              <a:buClrTx/>
              <a:buSzPct val="60000"/>
              <a:buFont typeface="Arial"/>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Zástupný symbol obsahu 2"/>
          <p:cNvSpPr txBox="1">
            <a:spLocks/>
          </p:cNvSpPr>
          <p:nvPr/>
        </p:nvSpPr>
        <p:spPr>
          <a:xfrm>
            <a:off x="187262" y="2270476"/>
            <a:ext cx="8750261" cy="365817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endParaRPr>
          </a:p>
        </p:txBody>
      </p:sp>
      <p:sp>
        <p:nvSpPr>
          <p:cNvPr id="13" name="TextBox 12"/>
          <p:cNvSpPr txBox="1"/>
          <p:nvPr/>
        </p:nvSpPr>
        <p:spPr>
          <a:xfrm>
            <a:off x="187262" y="326789"/>
            <a:ext cx="7059787" cy="2246769"/>
          </a:xfrm>
          <a:prstGeom prst="rect">
            <a:avLst/>
          </a:prstGeom>
          <a:noFill/>
        </p:spPr>
        <p:txBody>
          <a:bodyPr wrap="square" rtlCol="0">
            <a:spAutoFit/>
          </a:bodyPr>
          <a:lstStyle/>
          <a:p>
            <a:pPr algn="just">
              <a:defRPr/>
            </a:pPr>
            <a:r>
              <a:rPr lang="sk-SK" sz="2000" dirty="0">
                <a:solidFill>
                  <a:prstClr val="black">
                    <a:lumMod val="75000"/>
                    <a:lumOff val="25000"/>
                  </a:prstClr>
                </a:solidFill>
                <a:latin typeface="Verdana" pitchFamily="34" charset="0"/>
                <a:ea typeface="Verdana" pitchFamily="34" charset="0"/>
                <a:cs typeface="Verdana" pitchFamily="34" charset="0"/>
              </a:rPr>
              <a:t>NINA BEŇOVÁ </a:t>
            </a:r>
          </a:p>
          <a:p>
            <a:pPr algn="just">
              <a:defRPr/>
            </a:pPr>
            <a:r>
              <a:rPr lang="sk-SK" sz="2000" dirty="0">
                <a:solidFill>
                  <a:prstClr val="black">
                    <a:lumMod val="75000"/>
                    <a:lumOff val="25000"/>
                  </a:prstClr>
                </a:solidFill>
                <a:latin typeface="Verdana" pitchFamily="34" charset="0"/>
                <a:ea typeface="Verdana" pitchFamily="34" charset="0"/>
                <a:cs typeface="Verdana" pitchFamily="34" charset="0"/>
              </a:rPr>
              <a:t>OZ PROTI PRÚDU, </a:t>
            </a:r>
          </a:p>
          <a:p>
            <a:pPr algn="just">
              <a:defRPr/>
            </a:pPr>
            <a:r>
              <a:rPr lang="sk-SK" sz="2000" dirty="0">
                <a:solidFill>
                  <a:prstClr val="black">
                    <a:lumMod val="75000"/>
                    <a:lumOff val="25000"/>
                  </a:prstClr>
                </a:solidFill>
                <a:latin typeface="Verdana" pitchFamily="34" charset="0"/>
                <a:ea typeface="Verdana" pitchFamily="34" charset="0"/>
                <a:cs typeface="Verdana" pitchFamily="34" charset="0"/>
              </a:rPr>
              <a:t>vydavateľ Nota bene</a:t>
            </a:r>
          </a:p>
          <a:p>
            <a:pPr algn="just">
              <a:defRPr/>
            </a:pPr>
            <a:endParaRPr lang="sk-SK" sz="2000" dirty="0">
              <a:solidFill>
                <a:prstClr val="black">
                  <a:lumMod val="75000"/>
                  <a:lumOff val="25000"/>
                </a:prstClr>
              </a:solidFill>
              <a:latin typeface="Verdana" pitchFamily="34" charset="0"/>
              <a:ea typeface="Verdana" pitchFamily="34" charset="0"/>
              <a:cs typeface="Verdana" pitchFamily="34" charset="0"/>
            </a:endParaRPr>
          </a:p>
          <a:p>
            <a:pPr algn="just">
              <a:defRPr/>
            </a:pPr>
            <a:endParaRPr lang="sk-SK" sz="2000" dirty="0">
              <a:solidFill>
                <a:prstClr val="black">
                  <a:lumMod val="75000"/>
                  <a:lumOff val="25000"/>
                </a:prstClr>
              </a:solidFill>
              <a:latin typeface="Verdana" pitchFamily="34" charset="0"/>
              <a:ea typeface="Verdana" pitchFamily="34" charset="0"/>
              <a:cs typeface="Verdana" pitchFamily="34" charset="0"/>
            </a:endParaRPr>
          </a:p>
          <a:p>
            <a:pPr algn="just">
              <a:defRPr/>
            </a:pPr>
            <a:r>
              <a:rPr lang="sk-SK" sz="2000" dirty="0">
                <a:solidFill>
                  <a:prstClr val="black">
                    <a:lumMod val="75000"/>
                    <a:lumOff val="25000"/>
                  </a:prstClr>
                </a:solidFill>
                <a:latin typeface="Verdana" pitchFamily="34" charset="0"/>
                <a:ea typeface="Verdana" pitchFamily="34" charset="0"/>
                <a:cs typeface="Verdana" pitchFamily="34" charset="0"/>
              </a:rPr>
              <a:t>NAPĹŇA SA PRÁVO NA BÝVANIE </a:t>
            </a:r>
          </a:p>
          <a:p>
            <a:pPr algn="just">
              <a:defRPr/>
            </a:pPr>
            <a:r>
              <a:rPr lang="sk-SK" sz="2000" dirty="0">
                <a:solidFill>
                  <a:prstClr val="black">
                    <a:lumMod val="75000"/>
                    <a:lumOff val="25000"/>
                  </a:prstClr>
                </a:solidFill>
                <a:latin typeface="Verdana" pitchFamily="34" charset="0"/>
                <a:ea typeface="Verdana" pitchFamily="34" charset="0"/>
                <a:cs typeface="Verdana" pitchFamily="34" charset="0"/>
              </a:rPr>
              <a:t>NA SLOVENSKU?</a:t>
            </a:r>
          </a:p>
        </p:txBody>
      </p:sp>
      <p:sp>
        <p:nvSpPr>
          <p:cNvPr id="8" name="Zaoblený obdĺžnik 4"/>
          <p:cNvSpPr/>
          <p:nvPr/>
        </p:nvSpPr>
        <p:spPr>
          <a:xfrm>
            <a:off x="6722008" y="250671"/>
            <a:ext cx="2421992" cy="944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sk-SK" sz="1500" b="0" i="0" u="none" strike="noStrike" kern="1200" cap="none" spc="0" normalizeH="0" baseline="0" noProof="0" dirty="0">
              <a:ln>
                <a:noFill/>
              </a:ln>
              <a:solidFill>
                <a:prstClr val="black">
                  <a:hueOff val="0"/>
                  <a:satOff val="0"/>
                  <a:lumOff val="0"/>
                  <a:alphaOff val="0"/>
                </a:prstClr>
              </a:solidFill>
              <a:effectLst/>
              <a:uLnTx/>
              <a:uFillTx/>
              <a:latin typeface="Verdana" pitchFamily="34" charset="0"/>
              <a:ea typeface="Verdana" pitchFamily="34" charset="0"/>
              <a:cs typeface="Verdana" pitchFamily="34" charset="0"/>
            </a:endParaRPr>
          </a:p>
        </p:txBody>
      </p:sp>
      <p:sp>
        <p:nvSpPr>
          <p:cNvPr id="10" name="Zástupný symbol obsahu 2"/>
          <p:cNvSpPr txBox="1">
            <a:spLocks/>
          </p:cNvSpPr>
          <p:nvPr/>
        </p:nvSpPr>
        <p:spPr>
          <a:xfrm>
            <a:off x="187262" y="1224116"/>
            <a:ext cx="8750261" cy="4704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14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14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14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a:p>
            <a:pPr lvl="0" algn="l">
              <a:spcBef>
                <a:spcPts val="0"/>
              </a:spcBef>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lvl="0" algn="l">
              <a:spcBef>
                <a:spcPts val="0"/>
              </a:spcBef>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lvl="0" algn="l">
              <a:spcBef>
                <a:spcPts val="0"/>
              </a:spcBef>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lvl="0" algn="l">
              <a:spcBef>
                <a:spcPts val="0"/>
              </a:spcBef>
              <a:defRPr/>
            </a:pPr>
            <a:r>
              <a:rPr lang="sk-SK" sz="1400" dirty="0">
                <a:solidFill>
                  <a:prstClr val="black">
                    <a:lumMod val="75000"/>
                    <a:lumOff val="25000"/>
                  </a:prstClr>
                </a:solidFill>
                <a:latin typeface="Verdana" pitchFamily="34" charset="0"/>
                <a:ea typeface="Verdana" pitchFamily="34" charset="0"/>
                <a:cs typeface="Verdana" pitchFamily="34" charset="0"/>
              </a:rPr>
              <a:t>Prezentácia bola pripravená v rámci projektu: </a:t>
            </a:r>
          </a:p>
          <a:p>
            <a:pPr lvl="0" algn="l">
              <a:spcBef>
                <a:spcPts val="0"/>
              </a:spcBef>
              <a:defRPr/>
            </a:pPr>
            <a:r>
              <a:rPr lang="sk-SK" sz="1400" dirty="0">
                <a:solidFill>
                  <a:prstClr val="black">
                    <a:lumMod val="75000"/>
                    <a:lumOff val="25000"/>
                  </a:prstClr>
                </a:solidFill>
                <a:latin typeface="Verdana" pitchFamily="34" charset="0"/>
                <a:ea typeface="Verdana" pitchFamily="34" charset="0"/>
                <a:cs typeface="Verdana" pitchFamily="34" charset="0"/>
              </a:rPr>
              <a:t>KĽÚČ K DOMOVU</a:t>
            </a:r>
            <a:endParaRPr lang="en-US" sz="1400" dirty="0">
              <a:solidFill>
                <a:prstClr val="black">
                  <a:lumMod val="75000"/>
                  <a:lumOff val="25000"/>
                </a:prstClr>
              </a:solidFill>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sk-SK" sz="14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rPr>
              <a:t>Prijímateľ: 		Proti prúdu</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sk-SK" sz="14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rPr>
              <a:t>Partner projektu:     D</a:t>
            </a:r>
            <a:r>
              <a:rPr lang="sk-SK" sz="1400" dirty="0">
                <a:solidFill>
                  <a:prstClr val="black">
                    <a:lumMod val="75000"/>
                    <a:lumOff val="25000"/>
                  </a:prstClr>
                </a:solidFill>
                <a:latin typeface="Verdana" pitchFamily="34" charset="0"/>
                <a:ea typeface="Verdana" pitchFamily="34" charset="0"/>
                <a:cs typeface="Verdana" pitchFamily="34" charset="0"/>
              </a:rPr>
              <a:t>EPAUL SLOVENSKO, nezisková organizácia</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sk-SK" sz="1400" dirty="0">
              <a:solidFill>
                <a:prstClr val="black">
                  <a:lumMod val="75000"/>
                  <a:lumOff val="25000"/>
                </a:prstClr>
              </a:solidFill>
              <a:latin typeface="Verdana" pitchFamily="34" charset="0"/>
              <a:ea typeface="Verdana" pitchFamily="34" charset="0"/>
              <a:cs typeface="Verdana" pitchFamily="34" charset="0"/>
            </a:endParaRPr>
          </a:p>
          <a:p>
            <a:pPr algn="just">
              <a:defRPr/>
            </a:pPr>
            <a:endParaRPr lang="sk-SK" sz="2000" dirty="0">
              <a:solidFill>
                <a:prstClr val="black">
                  <a:lumMod val="75000"/>
                  <a:lumOff val="25000"/>
                </a:prstClr>
              </a:solidFill>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black">
                  <a:lumMod val="75000"/>
                  <a:lumOff val="25000"/>
                </a:prstClr>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552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 </a:t>
            </a:r>
          </a:p>
        </p:txBody>
      </p:sp>
      <p:sp>
        <p:nvSpPr>
          <p:cNvPr id="2" name="Content Placeholder 1"/>
          <p:cNvSpPr>
            <a:spLocks noGrp="1"/>
          </p:cNvSpPr>
          <p:nvPr>
            <p:ph idx="1"/>
          </p:nvPr>
        </p:nvSpPr>
        <p:spPr/>
        <p:txBody>
          <a:bodyPr>
            <a:normAutofit fontScale="70000" lnSpcReduction="20000"/>
          </a:bodyPr>
          <a:lstStyle/>
          <a:p>
            <a:pPr marL="45720" indent="0" algn="ctr">
              <a:buNone/>
            </a:pPr>
            <a:endParaRPr lang="sk-SK" sz="5700" b="1" dirty="0"/>
          </a:p>
          <a:p>
            <a:pPr marL="45720" indent="0" algn="ctr">
              <a:buNone/>
            </a:pPr>
            <a:endParaRPr lang="sk-SK" sz="5700" b="1" dirty="0"/>
          </a:p>
          <a:p>
            <a:pPr marL="45720" indent="0" algn="ctr">
              <a:buNone/>
            </a:pPr>
            <a:r>
              <a:rPr lang="sk-SK" sz="8000" b="1" dirty="0"/>
              <a:t>ZÁKLADNÝ PRÍSTUP</a:t>
            </a:r>
          </a:p>
          <a:p>
            <a:pPr marL="45720" indent="0" algn="ctr">
              <a:buNone/>
            </a:pPr>
            <a:endParaRPr lang="sk-SK" sz="5700" b="1" dirty="0"/>
          </a:p>
          <a:p>
            <a:pPr marL="45720" indent="0" algn="ctr">
              <a:buNone/>
            </a:pPr>
            <a:r>
              <a:rPr lang="sk-SK" sz="7600" b="1" dirty="0"/>
              <a:t>Bývanie osobná zodpovednosť? </a:t>
            </a:r>
          </a:p>
          <a:p>
            <a:pPr marL="45720" indent="0" algn="ctr">
              <a:buNone/>
            </a:pPr>
            <a:endParaRPr lang="sk-SK" sz="5700" b="1" dirty="0"/>
          </a:p>
          <a:p>
            <a:pPr marL="45720" indent="0">
              <a:buNone/>
            </a:pPr>
            <a:endParaRPr lang="sk-SK" sz="2400" dirty="0"/>
          </a:p>
          <a:p>
            <a:pPr marL="45720" indent="0">
              <a:buNone/>
            </a:pPr>
            <a:endParaRPr lang="sk-SK" sz="2400" dirty="0"/>
          </a:p>
          <a:p>
            <a:pPr marL="45720" indent="0">
              <a:buNone/>
            </a:pPr>
            <a:endParaRPr lang="sk-SK" sz="2400" dirty="0"/>
          </a:p>
          <a:p>
            <a:pPr marL="45720" indent="0">
              <a:buNone/>
            </a:pPr>
            <a:endParaRPr lang="sk-SK" sz="2400" dirty="0"/>
          </a:p>
          <a:p>
            <a:pPr marL="45720" indent="0">
              <a:buNone/>
            </a:pPr>
            <a:endParaRPr lang="sk-SK" sz="2400" dirty="0"/>
          </a:p>
          <a:p>
            <a:pPr marL="45720" indent="0">
              <a:buNone/>
            </a:pPr>
            <a:endParaRPr lang="sk-SK" sz="2400" dirty="0"/>
          </a:p>
          <a:p>
            <a:pPr marL="365760" lvl="1" indent="0">
              <a:buNone/>
            </a:pPr>
            <a:endParaRPr lang="sk-SK" sz="2400" dirty="0"/>
          </a:p>
        </p:txBody>
      </p:sp>
    </p:spTree>
    <p:extLst>
      <p:ext uri="{BB962C8B-B14F-4D97-AF65-F5344CB8AC3E}">
        <p14:creationId xmlns:p14="http://schemas.microsoft.com/office/powerpoint/2010/main" val="156725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lstStyle/>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r>
              <a:rPr lang="en-US" sz="3600" dirty="0"/>
              <a:t>FYZICKÝ </a:t>
            </a:r>
            <a:r>
              <a:rPr lang="en-US" sz="3600"/>
              <a:t>NEDOSTATOK BYTOV</a:t>
            </a:r>
          </a:p>
          <a:p>
            <a:pPr marL="45720" indent="0" algn="ctr">
              <a:buNone/>
            </a:pPr>
            <a:endParaRPr lang="en-US" sz="3600" dirty="0"/>
          </a:p>
        </p:txBody>
      </p:sp>
    </p:spTree>
    <p:extLst>
      <p:ext uri="{BB962C8B-B14F-4D97-AF65-F5344CB8AC3E}">
        <p14:creationId xmlns:p14="http://schemas.microsoft.com/office/powerpoint/2010/main" val="50174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normAutofit/>
          </a:bodyPr>
          <a:lstStyle/>
          <a:p>
            <a:pPr marL="45720" indent="0" algn="ctr">
              <a:buNone/>
            </a:pPr>
            <a:endParaRPr lang="en-US" sz="4000" dirty="0"/>
          </a:p>
          <a:p>
            <a:pPr marL="45720" indent="0" algn="ctr">
              <a:buNone/>
            </a:pPr>
            <a:endParaRPr lang="en-US" sz="4000" dirty="0"/>
          </a:p>
          <a:p>
            <a:pPr marL="45720" indent="0" algn="ctr">
              <a:buNone/>
            </a:pPr>
            <a:r>
              <a:rPr lang="en-US" sz="4000" dirty="0"/>
              <a:t>PRÍSPEVOK NA BÝVANIE</a:t>
            </a:r>
          </a:p>
        </p:txBody>
      </p:sp>
    </p:spTree>
    <p:extLst>
      <p:ext uri="{BB962C8B-B14F-4D97-AF65-F5344CB8AC3E}">
        <p14:creationId xmlns:p14="http://schemas.microsoft.com/office/powerpoint/2010/main" val="212364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lstStyle/>
          <a:p>
            <a:pPr marL="45720" indent="0" algn="ctr">
              <a:buNone/>
            </a:pPr>
            <a:endParaRPr lang="sk-SK" b="1" dirty="0"/>
          </a:p>
          <a:p>
            <a:pPr marL="45720" indent="0" algn="ctr">
              <a:buNone/>
            </a:pPr>
            <a:endParaRPr lang="sk-SK" b="1" dirty="0"/>
          </a:p>
          <a:p>
            <a:pPr marL="45720" indent="0" algn="ctr">
              <a:buNone/>
            </a:pPr>
            <a:endParaRPr lang="sk-SK" b="1" dirty="0"/>
          </a:p>
          <a:p>
            <a:pPr marL="45720" indent="0" algn="ctr">
              <a:buNone/>
            </a:pPr>
            <a:r>
              <a:rPr lang="sk-SK" sz="3600" b="1" dirty="0"/>
              <a:t>Bývanie pre zraniteľné skupiny je presúvané do oblasti sociálnych služieb, namiesto snahy o vytvorenie efektívnej politiky sociálneho bývania.</a:t>
            </a:r>
            <a:endParaRPr lang="sk-SK" sz="3600" dirty="0"/>
          </a:p>
          <a:p>
            <a:pPr marL="45720" indent="0" algn="ctr">
              <a:buNone/>
            </a:pPr>
            <a:endParaRPr lang="en-US" sz="3600" dirty="0"/>
          </a:p>
        </p:txBody>
      </p:sp>
    </p:spTree>
    <p:extLst>
      <p:ext uri="{BB962C8B-B14F-4D97-AF65-F5344CB8AC3E}">
        <p14:creationId xmlns:p14="http://schemas.microsoft.com/office/powerpoint/2010/main" val="291701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normAutofit fontScale="32500" lnSpcReduction="20000"/>
          </a:bodyPr>
          <a:lstStyle/>
          <a:p>
            <a:pPr marL="45720" lvl="1" indent="0">
              <a:buClr>
                <a:schemeClr val="accent1"/>
              </a:buClr>
              <a:buNone/>
            </a:pPr>
            <a:endParaRPr lang="sk-SK" sz="2400" dirty="0"/>
          </a:p>
          <a:p>
            <a:pPr marL="45720" lvl="1" indent="0">
              <a:buClr>
                <a:schemeClr val="accent1"/>
              </a:buClr>
              <a:buNone/>
            </a:pPr>
            <a:endParaRPr lang="sk-SK" sz="2400" dirty="0"/>
          </a:p>
          <a:p>
            <a:pPr marL="45720" lvl="1" indent="0">
              <a:buClr>
                <a:schemeClr val="accent1"/>
              </a:buClr>
              <a:buNone/>
            </a:pPr>
            <a:endParaRPr lang="sk-SK" sz="2400" dirty="0"/>
          </a:p>
          <a:p>
            <a:pPr marL="45720" lvl="1" indent="0">
              <a:buClr>
                <a:schemeClr val="accent1"/>
              </a:buClr>
              <a:buNone/>
            </a:pPr>
            <a:endParaRPr lang="sk-SK" sz="2400" dirty="0"/>
          </a:p>
          <a:p>
            <a:pPr marL="45720" lvl="1" indent="0" algn="ctr">
              <a:buClr>
                <a:schemeClr val="accent1"/>
              </a:buClr>
              <a:buNone/>
            </a:pPr>
            <a:r>
              <a:rPr lang="en-US" sz="11100" dirty="0"/>
              <a:t>LEGISLATÍVA - BÝVANIE NEMÔŽE BYŤ TOTOŽNÉ SO SOCIÁLNOU SLUŽBOU</a:t>
            </a:r>
            <a:endParaRPr lang="sk-SK" sz="11100" dirty="0"/>
          </a:p>
          <a:p>
            <a:pPr marL="45720" indent="0">
              <a:buNone/>
            </a:pPr>
            <a:endParaRPr lang="sk-SK" sz="2400" dirty="0"/>
          </a:p>
          <a:p>
            <a:pPr marL="45720" indent="0">
              <a:buNone/>
            </a:pPr>
            <a:endParaRPr lang="sk-SK" sz="2400" dirty="0"/>
          </a:p>
          <a:p>
            <a:pPr marL="45720" indent="0">
              <a:buNone/>
            </a:pPr>
            <a:endParaRPr lang="sk-SK" sz="2100" dirty="0"/>
          </a:p>
          <a:p>
            <a:pPr marL="45720" indent="0">
              <a:buNone/>
            </a:pPr>
            <a:endParaRPr lang="sk-SK" sz="2100" dirty="0"/>
          </a:p>
          <a:p>
            <a:pPr marL="45720" indent="0">
              <a:buNone/>
            </a:pPr>
            <a:endParaRPr lang="sk-SK" sz="2100" dirty="0"/>
          </a:p>
          <a:p>
            <a:pPr marL="45720" indent="0">
              <a:buNone/>
            </a:pPr>
            <a:endParaRPr lang="sk-SK" sz="2100" dirty="0"/>
          </a:p>
          <a:p>
            <a:pPr marL="45720" indent="0">
              <a:buNone/>
            </a:pPr>
            <a:r>
              <a:rPr lang="sk-SK" sz="3000" dirty="0"/>
              <a:t>ZÁKON O SOCIÁLNYCH SLUŽBÁCH </a:t>
            </a:r>
          </a:p>
          <a:p>
            <a:pPr marL="45720" indent="0">
              <a:buNone/>
            </a:pPr>
            <a:endParaRPr lang="sk-SK" sz="3000" dirty="0"/>
          </a:p>
          <a:p>
            <a:pPr marL="45720" indent="0">
              <a:buNone/>
            </a:pPr>
            <a:r>
              <a:rPr lang="sk-SK" sz="3000" dirty="0"/>
              <a:t>OBČIANSKY ZÁKONNÍK</a:t>
            </a:r>
          </a:p>
          <a:p>
            <a:pPr marL="45720" indent="0">
              <a:buNone/>
            </a:pPr>
            <a:endParaRPr lang="sk-SK" sz="3000" dirty="0"/>
          </a:p>
          <a:p>
            <a:pPr marL="45720" indent="0">
              <a:buNone/>
            </a:pPr>
            <a:r>
              <a:rPr lang="sk-SK" sz="3000" dirty="0"/>
              <a:t>ZÁKON O SOCIÁLNOM BÝVANÍ</a:t>
            </a:r>
          </a:p>
          <a:p>
            <a:pPr marL="45720" indent="0">
              <a:buNone/>
            </a:pPr>
            <a:endParaRPr lang="sk-SK" sz="3000" dirty="0"/>
          </a:p>
          <a:p>
            <a:pPr marL="45720" indent="0">
              <a:buNone/>
            </a:pPr>
            <a:r>
              <a:rPr lang="sk-SK" sz="3000" dirty="0"/>
              <a:t>KONCEPCIA ŠTÁTNEJ BYTOVEJ POLITIKY</a:t>
            </a:r>
          </a:p>
          <a:p>
            <a:pPr marL="45720" lvl="1" indent="0" algn="ctr">
              <a:buClr>
                <a:schemeClr val="accent1"/>
              </a:buClr>
              <a:buNone/>
            </a:pPr>
            <a:endParaRPr lang="sk-SK" sz="3000" dirty="0"/>
          </a:p>
          <a:p>
            <a:pPr marL="45720" lvl="1" indent="0">
              <a:buClr>
                <a:schemeClr val="accent1"/>
              </a:buClr>
              <a:buNone/>
            </a:pPr>
            <a:r>
              <a:rPr lang="sk-SK" sz="3000" dirty="0"/>
              <a:t>Poskytnutie prístrešia v nocľahárni ZoSS, OZ, Zákon o soc. bývaní či Koncepcia štátnej bytovej politiky chápu ako „ubytovanie“, ktoré by za istých okolností malo byť postačujúcim nástrojom vytvárajúcim nevyhnutné podmienky na uspokojovanie základných životných potrieb, respektíve ubytovanie, ktoré možno nazvať „sociálnym bývaním“. </a:t>
            </a:r>
          </a:p>
          <a:p>
            <a:pPr marL="45720" lvl="1" indent="0">
              <a:buClr>
                <a:schemeClr val="accent1"/>
              </a:buClr>
              <a:buNone/>
            </a:pPr>
            <a:endParaRPr lang="sk-SK" sz="2400" dirty="0"/>
          </a:p>
          <a:p>
            <a:pPr marL="45720" lvl="1" indent="0">
              <a:buClr>
                <a:schemeClr val="accent1"/>
              </a:buClr>
              <a:buNone/>
            </a:pPr>
            <a:r>
              <a:rPr lang="sk-SK" sz="3100" i="1" dirty="0"/>
              <a:t>SOCIÁLNE BÝVANIE: „bývanie obstarané s použitím verejných prostriedkov určené na primerané a ľudsky dôstojné bývanie fyzických osôb, ktoré si nemôžu obstarať bývanie vlastným pričinením a spĺňajú podmienky podľa tohto zákona“</a:t>
            </a:r>
            <a:r>
              <a:rPr lang="sk-SK" sz="3100" dirty="0"/>
              <a:t> </a:t>
            </a:r>
          </a:p>
          <a:p>
            <a:pPr marL="45720" lvl="1" indent="0">
              <a:buClr>
                <a:schemeClr val="accent1"/>
              </a:buClr>
              <a:buNone/>
            </a:pPr>
            <a:endParaRPr lang="sk-SK" sz="3100" dirty="0"/>
          </a:p>
          <a:p>
            <a:pPr marL="45720" lvl="1" indent="0">
              <a:buClr>
                <a:schemeClr val="accent1"/>
              </a:buClr>
              <a:buNone/>
            </a:pPr>
            <a:endParaRPr lang="cs-CZ" sz="3100" dirty="0"/>
          </a:p>
          <a:p>
            <a:pPr marL="45720" indent="0">
              <a:buNone/>
            </a:pPr>
            <a:endParaRPr lang="en-US" sz="3100" dirty="0"/>
          </a:p>
        </p:txBody>
      </p:sp>
    </p:spTree>
    <p:extLst>
      <p:ext uri="{BB962C8B-B14F-4D97-AF65-F5344CB8AC3E}">
        <p14:creationId xmlns:p14="http://schemas.microsoft.com/office/powerpoint/2010/main" val="308250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normAutofit fontScale="92500" lnSpcReduction="10000"/>
          </a:bodyPr>
          <a:lstStyle/>
          <a:p>
            <a:pPr marL="45720" indent="0" algn="ctr">
              <a:buNone/>
            </a:pPr>
            <a:endParaRPr lang="en-US" sz="3600" dirty="0"/>
          </a:p>
          <a:p>
            <a:pPr marL="45720" indent="0" algn="ctr">
              <a:buNone/>
            </a:pPr>
            <a:r>
              <a:rPr lang="en-US" sz="3600" dirty="0"/>
              <a:t>PORUŠOVANIE PRÁV V OBLASTI BÝVANIA </a:t>
            </a:r>
          </a:p>
          <a:p>
            <a:pPr marL="45720" indent="0" algn="ctr">
              <a:buNone/>
            </a:pPr>
            <a:r>
              <a:rPr lang="en-US" sz="3600" dirty="0"/>
              <a:t>(?)</a:t>
            </a:r>
          </a:p>
          <a:p>
            <a:pPr marL="45720" indent="0" algn="ctr">
              <a:buNone/>
            </a:pPr>
            <a:endParaRPr lang="en-US" sz="3600" dirty="0"/>
          </a:p>
          <a:p>
            <a:pPr marL="45720" indent="0">
              <a:buNone/>
            </a:pPr>
            <a:endParaRPr lang="en-US" dirty="0"/>
          </a:p>
          <a:p>
            <a:r>
              <a:rPr lang="en-US" dirty="0"/>
              <a:t>RÓMSKE MARGINALIZOVANÉ SKUPINY</a:t>
            </a:r>
          </a:p>
          <a:p>
            <a:r>
              <a:rPr lang="en-US" dirty="0"/>
              <a:t>ĽUDIA BEZ DOMOVA</a:t>
            </a:r>
          </a:p>
          <a:p>
            <a:r>
              <a:rPr lang="en-US" dirty="0"/>
              <a:t>ĽUDIA SO ZDRAVOTNÝM ZNEVÝHODNENÍM</a:t>
            </a:r>
          </a:p>
        </p:txBody>
      </p:sp>
    </p:spTree>
    <p:extLst>
      <p:ext uri="{BB962C8B-B14F-4D97-AF65-F5344CB8AC3E}">
        <p14:creationId xmlns:p14="http://schemas.microsoft.com/office/powerpoint/2010/main" val="181275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lstStyle/>
          <a:p>
            <a:pPr marL="45720" indent="0">
              <a:buNone/>
            </a:pPr>
            <a:endParaRPr lang="en-US" dirty="0"/>
          </a:p>
          <a:p>
            <a:pPr marL="45720" indent="0">
              <a:buNone/>
            </a:pPr>
            <a:endParaRPr lang="en-US" dirty="0"/>
          </a:p>
          <a:p>
            <a:pPr marL="45720" indent="0">
              <a:buNone/>
            </a:pPr>
            <a:endParaRPr lang="en-US" dirty="0"/>
          </a:p>
          <a:p>
            <a:pPr marL="45720" indent="0" algn="ctr">
              <a:buNone/>
            </a:pPr>
            <a:r>
              <a:rPr lang="en-US" sz="3600" dirty="0"/>
              <a:t>PRÍSTUP K 24 HODINOVÉMU UBYTOVANIU NIE JE ZABEZPEČENÝ</a:t>
            </a:r>
          </a:p>
          <a:p>
            <a:pPr marL="45720" indent="0">
              <a:buNone/>
            </a:pPr>
            <a:endParaRPr lang="en-US" dirty="0"/>
          </a:p>
        </p:txBody>
      </p:sp>
    </p:spTree>
    <p:extLst>
      <p:ext uri="{BB962C8B-B14F-4D97-AF65-F5344CB8AC3E}">
        <p14:creationId xmlns:p14="http://schemas.microsoft.com/office/powerpoint/2010/main" val="20296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normAutofit/>
          </a:bodyPr>
          <a:lstStyle/>
          <a:p>
            <a:pPr marL="45720" indent="0" algn="ctr">
              <a:buNone/>
            </a:pPr>
            <a:endParaRPr lang="en-US" sz="3600" dirty="0"/>
          </a:p>
          <a:p>
            <a:pPr marL="45720" indent="0" algn="ctr">
              <a:buNone/>
            </a:pPr>
            <a:endParaRPr lang="en-US" sz="3600" dirty="0"/>
          </a:p>
          <a:p>
            <a:pPr marL="45720" indent="0" algn="ctr">
              <a:buNone/>
            </a:pPr>
            <a:r>
              <a:rPr lang="en-US" sz="3600" dirty="0"/>
              <a:t>TERMINOLOGICKÝ CHAOS</a:t>
            </a:r>
          </a:p>
        </p:txBody>
      </p:sp>
    </p:spTree>
    <p:extLst>
      <p:ext uri="{BB962C8B-B14F-4D97-AF65-F5344CB8AC3E}">
        <p14:creationId xmlns:p14="http://schemas.microsoft.com/office/powerpoint/2010/main" val="1996811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normAutofit/>
          </a:bodyPr>
          <a:lstStyle/>
          <a:p>
            <a:pPr marL="45720" indent="0" algn="ctr">
              <a:buNone/>
            </a:pPr>
            <a:endParaRPr lang="en-US" sz="3600" dirty="0"/>
          </a:p>
          <a:p>
            <a:pPr marL="45720" indent="0" algn="ctr">
              <a:buNone/>
            </a:pPr>
            <a:endParaRPr lang="en-US" sz="3600" dirty="0"/>
          </a:p>
          <a:p>
            <a:pPr marL="45720" indent="0" algn="ctr">
              <a:buNone/>
            </a:pPr>
            <a:r>
              <a:rPr lang="en-US" sz="3600" dirty="0"/>
              <a:t>MÁLO NOVÝCH NÁSTROJOV NA PODPORU, KTORÉ BY REFLEKTOVALI SÚČASNOSŤ A SR ŠPECIFIKÁ</a:t>
            </a:r>
          </a:p>
        </p:txBody>
      </p:sp>
    </p:spTree>
    <p:extLst>
      <p:ext uri="{BB962C8B-B14F-4D97-AF65-F5344CB8AC3E}">
        <p14:creationId xmlns:p14="http://schemas.microsoft.com/office/powerpoint/2010/main" val="28290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PROBLÉMY</a:t>
            </a:r>
          </a:p>
        </p:txBody>
      </p:sp>
      <p:sp>
        <p:nvSpPr>
          <p:cNvPr id="2" name="Content Placeholder 1"/>
          <p:cNvSpPr>
            <a:spLocks noGrp="1"/>
          </p:cNvSpPr>
          <p:nvPr>
            <p:ph idx="1"/>
          </p:nvPr>
        </p:nvSpPr>
        <p:spPr/>
        <p:txBody>
          <a:bodyPr>
            <a:normAutofit fontScale="92500" lnSpcReduction="10000"/>
          </a:bodyPr>
          <a:lstStyle/>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r>
              <a:rPr lang="en-US" sz="3600" dirty="0"/>
              <a:t>ZATIAĽ NEEXISTUJE PLÁN ZAMERANÝ NA “ADEKVÁTNE”/”DOSTUPNÉ” BÝVANIE</a:t>
            </a:r>
          </a:p>
          <a:p>
            <a:pPr marL="45720" indent="0">
              <a:buNone/>
            </a:pPr>
            <a:endParaRPr lang="en-US" dirty="0"/>
          </a:p>
          <a:p>
            <a:pPr marL="45720" indent="0">
              <a:buNone/>
            </a:pPr>
            <a:endParaRPr lang="en-US" dirty="0"/>
          </a:p>
          <a:p>
            <a:pPr marL="45720" indent="0">
              <a:buNone/>
            </a:pPr>
            <a:r>
              <a:rPr lang="en-US" dirty="0"/>
              <a:t>VÝZVY, CIEĽ A POSTUPNOSŤ KROKOV NA NAPĹŇANIE NA NÁRODNEJ ANI LOKÁLNEJ ÚROVNI</a:t>
            </a:r>
          </a:p>
          <a:p>
            <a:pPr marL="45720" indent="0" algn="ctr">
              <a:buNone/>
            </a:pPr>
            <a:endParaRPr lang="en-US" sz="3600" dirty="0"/>
          </a:p>
          <a:p>
            <a:pPr marL="45720" indent="0">
              <a:buNone/>
            </a:pPr>
            <a:endParaRPr lang="en-US" sz="3600" dirty="0"/>
          </a:p>
        </p:txBody>
      </p:sp>
    </p:spTree>
    <p:extLst>
      <p:ext uri="{BB962C8B-B14F-4D97-AF65-F5344CB8AC3E}">
        <p14:creationId xmlns:p14="http://schemas.microsoft.com/office/powerpoint/2010/main" val="335014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Právo</a:t>
            </a:r>
            <a:r>
              <a:rPr lang="en-US" dirty="0"/>
              <a:t> </a:t>
            </a:r>
            <a:r>
              <a:rPr lang="en-US" dirty="0" err="1"/>
              <a:t>na</a:t>
            </a:r>
            <a:r>
              <a:rPr lang="en-US" dirty="0"/>
              <a:t> </a:t>
            </a:r>
            <a:r>
              <a:rPr lang="en-US" dirty="0" err="1"/>
              <a:t>bývanie</a:t>
            </a:r>
            <a:endParaRPr lang="en-US" dirty="0"/>
          </a:p>
        </p:txBody>
      </p:sp>
      <p:sp>
        <p:nvSpPr>
          <p:cNvPr id="2" name="Content Placeholder 1"/>
          <p:cNvSpPr>
            <a:spLocks noGrp="1"/>
          </p:cNvSpPr>
          <p:nvPr>
            <p:ph idx="1"/>
          </p:nvPr>
        </p:nvSpPr>
        <p:spPr/>
        <p:txBody>
          <a:bodyPr>
            <a:normAutofit fontScale="77500" lnSpcReduction="20000"/>
          </a:bodyPr>
          <a:lstStyle/>
          <a:p>
            <a:r>
              <a:rPr lang="sk-SK" dirty="0"/>
              <a:t>Právo na bývanie, ktoré sme v súlade s medzinárodnými dohovormi o ľudských právach pomenovali ako právo na </a:t>
            </a:r>
            <a:r>
              <a:rPr lang="sk-SK" i="1" dirty="0"/>
              <a:t>adekvátne</a:t>
            </a:r>
            <a:r>
              <a:rPr lang="sk-SK" dirty="0"/>
              <a:t> bývanie je kľúčom k tomu, aby každý člen našej spoločnosti mohol mať a udržať si svoj bezpečný domov. </a:t>
            </a:r>
          </a:p>
          <a:p>
            <a:endParaRPr lang="sk-SK" dirty="0"/>
          </a:p>
          <a:p>
            <a:pPr marL="45720" indent="0">
              <a:buNone/>
            </a:pPr>
            <a:endParaRPr lang="sk-SK" dirty="0"/>
          </a:p>
          <a:p>
            <a:r>
              <a:rPr lang="sk-SK" dirty="0"/>
              <a:t>Preto je aj právo na bývanie jedným z tých práv, ktorých realizácia sa zásadne dotýka hodnoty ľudskej dôstojnosti. Jeho nerešpektovanie, nedostatok ochrany, či nenapĺňanie môže viesť až k viacnásobnej marginalizácii, sociálnemu vylúčeniu a v niektorých prípadoch v dôsledku nepriaznivého životného prostredia až k smrti. </a:t>
            </a:r>
            <a:endParaRPr lang="en-US" dirty="0"/>
          </a:p>
        </p:txBody>
      </p:sp>
    </p:spTree>
    <p:extLst>
      <p:ext uri="{BB962C8B-B14F-4D97-AF65-F5344CB8AC3E}">
        <p14:creationId xmlns:p14="http://schemas.microsoft.com/office/powerpoint/2010/main" val="8567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BUDÚCNOSŤ – RÚCANIE PREKÁŽOK</a:t>
            </a:r>
          </a:p>
        </p:txBody>
      </p:sp>
      <p:sp>
        <p:nvSpPr>
          <p:cNvPr id="2" name="Content Placeholder 1"/>
          <p:cNvSpPr>
            <a:spLocks noGrp="1"/>
          </p:cNvSpPr>
          <p:nvPr>
            <p:ph idx="1"/>
          </p:nvPr>
        </p:nvSpPr>
        <p:spPr>
          <a:xfrm>
            <a:off x="380999" y="1719071"/>
            <a:ext cx="8407893" cy="4883082"/>
          </a:xfrm>
        </p:spPr>
        <p:txBody>
          <a:bodyPr>
            <a:normAutofit/>
          </a:bodyPr>
          <a:lstStyle/>
          <a:p>
            <a:pPr marL="45720" indent="0" algn="ctr">
              <a:buNone/>
            </a:pPr>
            <a:endParaRPr lang="en-US" sz="2400" dirty="0"/>
          </a:p>
          <a:p>
            <a:pPr marL="45720" indent="0" algn="ctr">
              <a:buNone/>
            </a:pPr>
            <a:endParaRPr lang="en-US" sz="2400" dirty="0"/>
          </a:p>
          <a:p>
            <a:pPr marL="45720" indent="0" algn="ctr">
              <a:buNone/>
            </a:pPr>
            <a:r>
              <a:rPr lang="en-US" sz="4000" dirty="0"/>
              <a:t>MÝTUS</a:t>
            </a:r>
          </a:p>
          <a:p>
            <a:pPr marL="45720" indent="0" algn="ctr">
              <a:buNone/>
            </a:pPr>
            <a:r>
              <a:rPr lang="en-US" sz="3600" dirty="0"/>
              <a:t>BÝVANIE JE KAŽDÉHO OSOBNÁ ZODPOVEDNOSŤ</a:t>
            </a:r>
          </a:p>
          <a:p>
            <a:endParaRPr lang="en-US" sz="3600" dirty="0"/>
          </a:p>
          <a:p>
            <a:endParaRPr lang="en-US" sz="2400" dirty="0"/>
          </a:p>
          <a:p>
            <a:endParaRPr lang="en-US" sz="2400" dirty="0"/>
          </a:p>
          <a:p>
            <a:endParaRPr lang="en-US" dirty="0"/>
          </a:p>
          <a:p>
            <a:pPr marL="45720" indent="0">
              <a:buNone/>
            </a:pPr>
            <a:endParaRPr lang="en-US" sz="3300" dirty="0"/>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224454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Budúcnosť</a:t>
            </a:r>
            <a:r>
              <a:rPr lang="en-US" dirty="0"/>
              <a:t> </a:t>
            </a:r>
          </a:p>
        </p:txBody>
      </p:sp>
      <p:sp>
        <p:nvSpPr>
          <p:cNvPr id="2" name="Content Placeholder 1"/>
          <p:cNvSpPr>
            <a:spLocks noGrp="1"/>
          </p:cNvSpPr>
          <p:nvPr>
            <p:ph idx="1"/>
          </p:nvPr>
        </p:nvSpPr>
        <p:spPr/>
        <p:txBody>
          <a:bodyPr>
            <a:normAutofit/>
          </a:bodyPr>
          <a:lstStyle/>
          <a:p>
            <a:pPr marL="45720" indent="0" algn="ctr">
              <a:buNone/>
            </a:pPr>
            <a:endParaRPr lang="en-US" sz="3600" dirty="0"/>
          </a:p>
          <a:p>
            <a:pPr marL="45720" indent="0" algn="ctr">
              <a:buNone/>
            </a:pPr>
            <a:endParaRPr lang="en-US" sz="3600" dirty="0"/>
          </a:p>
          <a:p>
            <a:pPr marL="45720" indent="0" algn="ctr">
              <a:buNone/>
            </a:pPr>
            <a:r>
              <a:rPr lang="en-US" sz="3600" dirty="0"/>
              <a:t>BÝVANIE SA MUSÍ STAŤ PRIORITOU</a:t>
            </a:r>
          </a:p>
        </p:txBody>
      </p:sp>
    </p:spTree>
    <p:extLst>
      <p:ext uri="{BB962C8B-B14F-4D97-AF65-F5344CB8AC3E}">
        <p14:creationId xmlns:p14="http://schemas.microsoft.com/office/powerpoint/2010/main" val="140288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BUDÚCNOSŤ</a:t>
            </a:r>
          </a:p>
        </p:txBody>
      </p:sp>
      <p:sp>
        <p:nvSpPr>
          <p:cNvPr id="2" name="Content Placeholder 1"/>
          <p:cNvSpPr>
            <a:spLocks noGrp="1"/>
          </p:cNvSpPr>
          <p:nvPr>
            <p:ph idx="1"/>
          </p:nvPr>
        </p:nvSpPr>
        <p:spPr/>
        <p:txBody>
          <a:bodyPr>
            <a:normAutofit/>
          </a:bodyPr>
          <a:lstStyle/>
          <a:p>
            <a:pPr marL="45720" indent="0" algn="ctr">
              <a:buNone/>
            </a:pPr>
            <a:endParaRPr lang="en-US" sz="3600" dirty="0"/>
          </a:p>
          <a:p>
            <a:pPr marL="45720" indent="0" algn="ctr">
              <a:buNone/>
            </a:pPr>
            <a:r>
              <a:rPr lang="en-US" sz="3600" dirty="0"/>
              <a:t>HĽADANIE RIEŠENÍ SKRZ VŠETKY ZAINTERESOVANÉ STRANY A SPOLUPRÁCU</a:t>
            </a:r>
          </a:p>
        </p:txBody>
      </p:sp>
    </p:spTree>
    <p:extLst>
      <p:ext uri="{BB962C8B-B14F-4D97-AF65-F5344CB8AC3E}">
        <p14:creationId xmlns:p14="http://schemas.microsoft.com/office/powerpoint/2010/main" val="314769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Nové</a:t>
            </a:r>
            <a:r>
              <a:rPr lang="en-US" dirty="0"/>
              <a:t> </a:t>
            </a:r>
            <a:r>
              <a:rPr lang="en-US" dirty="0" err="1"/>
              <a:t>nástroje</a:t>
            </a:r>
            <a:endParaRPr lang="en-US" dirty="0"/>
          </a:p>
        </p:txBody>
      </p:sp>
      <p:sp>
        <p:nvSpPr>
          <p:cNvPr id="2" name="Content Placeholder 1"/>
          <p:cNvSpPr>
            <a:spLocks noGrp="1"/>
          </p:cNvSpPr>
          <p:nvPr>
            <p:ph idx="1"/>
          </p:nvPr>
        </p:nvSpPr>
        <p:spPr/>
        <p:txBody>
          <a:bodyPr>
            <a:normAutofit fontScale="47500" lnSpcReduction="20000"/>
          </a:bodyPr>
          <a:lstStyle/>
          <a:p>
            <a:r>
              <a:rPr lang="en-US" dirty="0" err="1"/>
              <a:t>Sociálny</a:t>
            </a:r>
            <a:r>
              <a:rPr lang="en-US" dirty="0"/>
              <a:t> </a:t>
            </a:r>
            <a:r>
              <a:rPr lang="en-US" dirty="0" err="1"/>
              <a:t>podnik</a:t>
            </a:r>
            <a:r>
              <a:rPr lang="en-US" dirty="0"/>
              <a:t> </a:t>
            </a:r>
            <a:r>
              <a:rPr lang="en-US" dirty="0" err="1"/>
              <a:t>bývania</a:t>
            </a:r>
            <a:endParaRPr lang="en-US" dirty="0"/>
          </a:p>
          <a:p>
            <a:endParaRPr lang="en-US" dirty="0"/>
          </a:p>
          <a:p>
            <a:pPr marL="45720" indent="0">
              <a:buNone/>
            </a:pPr>
            <a:r>
              <a:rPr lang="sk-SK" dirty="0"/>
              <a:t>Sociálny podnik bývania je verejnoprospešný podnik, v ktorom obec alebo vyšší územný celok nemá väčšinový podiel a ktorého pozitívnym sociálnym vplyvom je zabezpečovanie spoločensky prospešného nájomného bývania.</a:t>
            </a:r>
          </a:p>
          <a:p>
            <a:pPr marL="45720" indent="0">
              <a:buNone/>
            </a:pPr>
            <a:endParaRPr lang="sk-SK" dirty="0"/>
          </a:p>
          <a:p>
            <a:pPr marL="45720" indent="0">
              <a:buNone/>
            </a:pPr>
            <a:r>
              <a:rPr lang="sk-SK" sz="1900" dirty="0"/>
              <a:t>Spoločensky prospešným nájomným bývaním na účely odseku 1 je poskytovanie bývania, správy, údržby a obnovy bytového fondu prostredníctvom výstavby, prestavby alebo obstarania bytov na účely ich nájmu oprávneným osobám alebo prostredníctvom nájmu bytov týmto fyzickým osobám. Spoločensky prospešné nájomné bývanie je sociálnou službou všeobecného záujmu podľa osobitného predpisu.</a:t>
            </a:r>
          </a:p>
          <a:p>
            <a:pPr marL="45720" indent="0">
              <a:buNone/>
            </a:pPr>
            <a:endParaRPr lang="sk-SK" sz="1900" dirty="0"/>
          </a:p>
          <a:p>
            <a:pPr marL="45720" indent="0">
              <a:buNone/>
            </a:pPr>
            <a:endParaRPr lang="sk-SK" sz="1900" dirty="0"/>
          </a:p>
          <a:p>
            <a:pPr marL="45720" indent="0">
              <a:buNone/>
            </a:pPr>
            <a:endParaRPr lang="sk-SK" sz="1900" dirty="0"/>
          </a:p>
          <a:p>
            <a:pPr marL="45720" indent="0">
              <a:buNone/>
            </a:pPr>
            <a:endParaRPr lang="sk-SK" sz="1400" dirty="0"/>
          </a:p>
          <a:p>
            <a:r>
              <a:rPr lang="sk-SK" dirty="0"/>
              <a:t> Poplatok za rozvoj</a:t>
            </a:r>
          </a:p>
          <a:p>
            <a:pPr marL="45720" indent="0">
              <a:buNone/>
            </a:pPr>
            <a:endParaRPr lang="sk-SK" dirty="0"/>
          </a:p>
          <a:p>
            <a:pPr marL="45720" indent="0">
              <a:buNone/>
            </a:pPr>
            <a:r>
              <a:rPr lang="sk-SK" dirty="0"/>
              <a:t>Mal by byť zo zákona použitý na:</a:t>
            </a:r>
          </a:p>
          <a:p>
            <a:pPr marL="45720" indent="0">
              <a:buNone/>
            </a:pPr>
            <a:r>
              <a:rPr lang="sk-SK" b="1" dirty="0"/>
              <a:t>a)</a:t>
            </a:r>
            <a:r>
              <a:rPr lang="sk-SK" dirty="0"/>
              <a:t> zariadenia starostlivosti o deti,</a:t>
            </a:r>
          </a:p>
          <a:p>
            <a:pPr marL="45720" indent="0">
              <a:buNone/>
            </a:pPr>
            <a:r>
              <a:rPr lang="sk-SK" b="1" dirty="0"/>
              <a:t>b)</a:t>
            </a:r>
            <a:r>
              <a:rPr lang="sk-SK" dirty="0"/>
              <a:t> slúžiacou na poskytovanie sociálnych, športových a kultúrnych služieb,</a:t>
            </a:r>
          </a:p>
          <a:p>
            <a:pPr marL="45720" indent="0">
              <a:buNone/>
            </a:pPr>
            <a:r>
              <a:rPr lang="sk-SK" b="1" dirty="0"/>
              <a:t>c)</a:t>
            </a:r>
            <a:r>
              <a:rPr lang="sk-SK" dirty="0"/>
              <a:t> sociálneho bývania,</a:t>
            </a:r>
          </a:p>
          <a:p>
            <a:pPr marL="45720" indent="0">
              <a:buNone/>
            </a:pPr>
            <a:r>
              <a:rPr lang="sk-SK" b="1" dirty="0"/>
              <a:t>d)</a:t>
            </a:r>
            <a:r>
              <a:rPr lang="sk-SK" dirty="0"/>
              <a:t> školského zariadenia a zariadenia slúžiaceho na praktické vyučovanie,</a:t>
            </a:r>
          </a:p>
          <a:p>
            <a:pPr marL="45720" indent="0">
              <a:buNone/>
            </a:pPr>
            <a:r>
              <a:rPr lang="sk-SK" b="1" dirty="0"/>
              <a:t>e)</a:t>
            </a:r>
            <a:r>
              <a:rPr lang="sk-SK" dirty="0"/>
              <a:t> zdravotníckeho zariadenia,</a:t>
            </a:r>
          </a:p>
          <a:p>
            <a:pPr marL="45720" indent="0">
              <a:buNone/>
            </a:pPr>
            <a:r>
              <a:rPr lang="sk-SK" b="1" dirty="0"/>
              <a:t>f)</a:t>
            </a:r>
            <a:r>
              <a:rPr lang="sk-SK" dirty="0"/>
              <a:t> verejne prístupného parku, úpravou verejnej zelene,</a:t>
            </a:r>
          </a:p>
          <a:p>
            <a:pPr marL="45720" indent="0">
              <a:buNone/>
            </a:pPr>
            <a:r>
              <a:rPr lang="sk-SK" b="1" dirty="0"/>
              <a:t>g)</a:t>
            </a:r>
            <a:r>
              <a:rPr lang="sk-SK" dirty="0"/>
              <a:t> miestnej komunikácie, parkovacích plôch, verejného osvetlenia a technickej infraštruktúry.</a:t>
            </a:r>
          </a:p>
          <a:p>
            <a:pPr marL="45720" indent="0">
              <a:buNone/>
            </a:pPr>
            <a:endParaRPr lang="sk-SK" dirty="0"/>
          </a:p>
          <a:p>
            <a:endParaRPr lang="sk-SK" dirty="0"/>
          </a:p>
        </p:txBody>
      </p:sp>
    </p:spTree>
    <p:extLst>
      <p:ext uri="{BB962C8B-B14F-4D97-AF65-F5344CB8AC3E}">
        <p14:creationId xmlns:p14="http://schemas.microsoft.com/office/powerpoint/2010/main" val="258912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KEDY TO BUDE FUNGOVAŤ?</a:t>
            </a:r>
          </a:p>
        </p:txBody>
      </p:sp>
      <p:sp>
        <p:nvSpPr>
          <p:cNvPr id="2" name="Content Placeholder 1"/>
          <p:cNvSpPr>
            <a:spLocks noGrp="1"/>
          </p:cNvSpPr>
          <p:nvPr>
            <p:ph idx="1"/>
          </p:nvPr>
        </p:nvSpPr>
        <p:spPr>
          <a:xfrm>
            <a:off x="380999" y="1719070"/>
            <a:ext cx="8407893" cy="5009039"/>
          </a:xfrm>
        </p:spPr>
        <p:txBody>
          <a:bodyPr>
            <a:normAutofit lnSpcReduction="10000"/>
          </a:bodyPr>
          <a:lstStyle/>
          <a:p>
            <a:r>
              <a:rPr lang="en-US" sz="2400" dirty="0"/>
              <a:t>KEĎ KAŽDÝ PREVEZME SVOJ PODIEL ZODPOVEDNOSTI, NAJMÄ ŠTÁT A MESTÁ A OBCE</a:t>
            </a:r>
          </a:p>
          <a:p>
            <a:pPr marL="45720" indent="0">
              <a:buNone/>
            </a:pPr>
            <a:endParaRPr lang="en-US" sz="2400" dirty="0"/>
          </a:p>
          <a:p>
            <a:r>
              <a:rPr lang="en-US" sz="2400" dirty="0"/>
              <a:t>BÝVANIE – PRIORITA MIEST A OBCÍ – RÚCANIE MÝTU O OSOBNEJ ZODPOVEDNOSTI, BUDOVANIE FONDU</a:t>
            </a:r>
          </a:p>
          <a:p>
            <a:endParaRPr lang="en-US" sz="2400" dirty="0"/>
          </a:p>
          <a:p>
            <a:r>
              <a:rPr lang="en-US" sz="2400" dirty="0"/>
              <a:t>BÝVANIE – PRIORITA ŠTÁTU, VYTVÁRANIE LEGISLATÍVNYCH NÁSTROJOV A PODPORY</a:t>
            </a:r>
          </a:p>
          <a:p>
            <a:endParaRPr lang="en-US" sz="2400" dirty="0"/>
          </a:p>
          <a:p>
            <a:r>
              <a:rPr lang="en-US" sz="2400" dirty="0"/>
              <a:t>SPOLUPRÁCA A HĽADANIE RIEŠENÍ</a:t>
            </a:r>
          </a:p>
          <a:p>
            <a:pPr marL="45720" indent="0">
              <a:buNone/>
            </a:pPr>
            <a:r>
              <a:rPr lang="en-US" sz="2400" dirty="0"/>
              <a:t> </a:t>
            </a:r>
          </a:p>
          <a:p>
            <a:r>
              <a:rPr lang="en-US" sz="2400" dirty="0"/>
              <a:t>SYSTEMATICKÝ DLHODOBÝ PRÍSTUP, ZATIAĽ CHÝBA PLÁN</a:t>
            </a:r>
          </a:p>
          <a:p>
            <a:pPr marL="45720" indent="0">
              <a:buNone/>
            </a:pPr>
            <a:endParaRPr lang="en-US" sz="2400" dirty="0"/>
          </a:p>
          <a:p>
            <a:endParaRPr lang="en-US" dirty="0"/>
          </a:p>
          <a:p>
            <a:pPr marL="45720" indent="0" algn="ctr">
              <a:buNone/>
            </a:pPr>
            <a:endParaRPr lang="en-US" sz="2400" dirty="0"/>
          </a:p>
          <a:p>
            <a:pPr marL="45720" indent="0">
              <a:buNone/>
            </a:pPr>
            <a:endParaRPr lang="en-US" dirty="0"/>
          </a:p>
        </p:txBody>
      </p:sp>
    </p:spTree>
    <p:extLst>
      <p:ext uri="{BB962C8B-B14F-4D97-AF65-F5344CB8AC3E}">
        <p14:creationId xmlns:p14="http://schemas.microsoft.com/office/powerpoint/2010/main" val="114556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PREČO BY ŠTÁT A SAMOSPRÁVA MALI PODPORIŤ DOSTUPNÉ BÝVANIE?</a:t>
            </a:r>
          </a:p>
        </p:txBody>
      </p:sp>
      <p:sp>
        <p:nvSpPr>
          <p:cNvPr id="2" name="Content Placeholder 1"/>
          <p:cNvSpPr>
            <a:spLocks noGrp="1"/>
          </p:cNvSpPr>
          <p:nvPr>
            <p:ph idx="1"/>
          </p:nvPr>
        </p:nvSpPr>
        <p:spPr/>
        <p:txBody>
          <a:bodyPr>
            <a:normAutofit fontScale="62500" lnSpcReduction="20000"/>
          </a:bodyPr>
          <a:lstStyle/>
          <a:p>
            <a:pPr marL="45720" indent="0">
              <a:buNone/>
            </a:pPr>
            <a:endParaRPr lang="en-US" dirty="0"/>
          </a:p>
          <a:p>
            <a:r>
              <a:rPr lang="en-US" dirty="0"/>
              <a:t>LEBO JE TO PRÁVO NAŠICH OBČANOV </a:t>
            </a:r>
          </a:p>
          <a:p>
            <a:endParaRPr lang="en-US" dirty="0"/>
          </a:p>
          <a:p>
            <a:r>
              <a:rPr lang="en-US" dirty="0"/>
              <a:t>LEBO JE VEĽMI DRAHÉ A ČORAZ VÄČŠIA SKUPINA OBYVATEĽSTVA SI HO NEMÔŽE DOVOLIŤ</a:t>
            </a:r>
          </a:p>
          <a:p>
            <a:endParaRPr lang="en-US" dirty="0"/>
          </a:p>
          <a:p>
            <a:r>
              <a:rPr lang="en-US" dirty="0"/>
              <a:t>LEBO UŽ TERAZ NEMAJÚ NIEKTORÉ SKUPINY OBYVATEĽSTVA KDE BÝVAŤ (MLADÍ, BEZ DOMOVA, S NÍZKYM PRÍJMOM</a:t>
            </a:r>
            <a:r>
              <a:rPr lang="is-IS" dirty="0"/>
              <a:t>…)</a:t>
            </a:r>
            <a:endParaRPr lang="en-US" dirty="0"/>
          </a:p>
          <a:p>
            <a:endParaRPr lang="en-US" dirty="0"/>
          </a:p>
          <a:p>
            <a:r>
              <a:rPr lang="en-US" dirty="0"/>
              <a:t>LEBO NEDOSTATKOM SA VYTVÁRA VEĽKÝ TLAK NA OBYVATEĽSTVO A ZNIŽUJE SA KVALITA ŽIVOTA, ZHORŠUJE SA ŽIVOT V KRAJINE, ODCHOD DO ZAHRANIČIA, ZLÁ PRACOVNÁ MOBILITA</a:t>
            </a:r>
          </a:p>
          <a:p>
            <a:pPr marL="45720" indent="0">
              <a:buNone/>
            </a:pPr>
            <a:endParaRPr lang="en-US" dirty="0"/>
          </a:p>
          <a:p>
            <a:r>
              <a:rPr lang="en-US" dirty="0"/>
              <a:t>LEBO MESTÁM PROSPIEVA SOCIÁLNA STRATIFIKÁCIA A OPLATÍ SA IM TO</a:t>
            </a:r>
          </a:p>
          <a:p>
            <a:endParaRPr lang="en-US" dirty="0"/>
          </a:p>
        </p:txBody>
      </p:sp>
    </p:spTree>
    <p:extLst>
      <p:ext uri="{BB962C8B-B14F-4D97-AF65-F5344CB8AC3E}">
        <p14:creationId xmlns:p14="http://schemas.microsoft.com/office/powerpoint/2010/main" val="372748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Zástupný symbol obsahu 5"/>
          <p:cNvSpPr txBox="1">
            <a:spLocks/>
          </p:cNvSpPr>
          <p:nvPr/>
        </p:nvSpPr>
        <p:spPr>
          <a:xfrm>
            <a:off x="187262" y="1046740"/>
            <a:ext cx="8496944" cy="47361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95843" marR="0" lvl="1" indent="0" algn="ctr" defTabSz="457200" rtl="0" eaLnBrk="1" fontAlgn="auto" latinLnBrk="0" hangingPunct="1">
              <a:lnSpc>
                <a:spcPct val="100000"/>
              </a:lnSpc>
              <a:spcBef>
                <a:spcPct val="20000"/>
              </a:spcBef>
              <a:spcAft>
                <a:spcPts val="0"/>
              </a:spcAft>
              <a:buClrTx/>
              <a:buSzPct val="60000"/>
              <a:buFont typeface="Arial"/>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Zástupný symbol obsahu 2"/>
          <p:cNvSpPr txBox="1">
            <a:spLocks/>
          </p:cNvSpPr>
          <p:nvPr/>
        </p:nvSpPr>
        <p:spPr>
          <a:xfrm>
            <a:off x="187262" y="2270476"/>
            <a:ext cx="8750261" cy="365817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k-SK" sz="20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endParaRPr>
          </a:p>
        </p:txBody>
      </p:sp>
      <p:sp>
        <p:nvSpPr>
          <p:cNvPr id="13" name="TextBox 12"/>
          <p:cNvSpPr txBox="1"/>
          <p:nvPr/>
        </p:nvSpPr>
        <p:spPr>
          <a:xfrm>
            <a:off x="172514" y="326789"/>
            <a:ext cx="531267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28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t>POWERPOINT PREZENTÁCIE</a:t>
            </a:r>
            <a:endParaRPr kumimoji="0" lang="en-US" sz="28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endParaRPr>
          </a:p>
        </p:txBody>
      </p:sp>
      <p:sp>
        <p:nvSpPr>
          <p:cNvPr id="8" name="Zaoblený obdĺžnik 4"/>
          <p:cNvSpPr/>
          <p:nvPr/>
        </p:nvSpPr>
        <p:spPr>
          <a:xfrm>
            <a:off x="6722008" y="250671"/>
            <a:ext cx="2421992" cy="944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sk-SK" sz="1500" b="0" i="0" u="none" strike="noStrike" kern="1200" cap="none" spc="0" normalizeH="0" baseline="0" noProof="0" dirty="0">
              <a:ln>
                <a:noFill/>
              </a:ln>
              <a:solidFill>
                <a:prstClr val="black">
                  <a:hueOff val="0"/>
                  <a:satOff val="0"/>
                  <a:lumOff val="0"/>
                  <a:alphaOff val="0"/>
                </a:prstClr>
              </a:solidFill>
              <a:effectLst/>
              <a:uLnTx/>
              <a:uFillTx/>
              <a:latin typeface="Verdana" pitchFamily="34" charset="0"/>
              <a:ea typeface="Verdana" pitchFamily="34" charset="0"/>
              <a:cs typeface="Verdana" pitchFamily="34" charset="0"/>
            </a:endParaRPr>
          </a:p>
        </p:txBody>
      </p:sp>
      <p:sp>
        <p:nvSpPr>
          <p:cNvPr id="2" name="TextBox 1"/>
          <p:cNvSpPr txBox="1"/>
          <p:nvPr/>
        </p:nvSpPr>
        <p:spPr>
          <a:xfrm>
            <a:off x="264583" y="3333750"/>
            <a:ext cx="5060281" cy="923330"/>
          </a:xfrm>
          <a:prstGeom prst="rect">
            <a:avLst/>
          </a:prstGeom>
          <a:noFill/>
        </p:spPr>
        <p:txBody>
          <a:bodyPr wrap="square" rtlCol="0">
            <a:spAutoFit/>
          </a:bodyPr>
          <a:lstStyle/>
          <a:p>
            <a:r>
              <a:rPr lang="en-US" dirty="0"/>
              <a:t>ĎAKUJEM ZA POZORNOSŤ</a:t>
            </a:r>
          </a:p>
          <a:p>
            <a:endParaRPr lang="en-US" dirty="0"/>
          </a:p>
          <a:p>
            <a:r>
              <a:rPr lang="en-US" dirty="0" err="1"/>
              <a:t>nina.benova@notabene.sk</a:t>
            </a:r>
            <a:endParaRPr lang="en-US" dirty="0"/>
          </a:p>
        </p:txBody>
      </p:sp>
    </p:spTree>
    <p:extLst>
      <p:ext uri="{BB962C8B-B14F-4D97-AF65-F5344CB8AC3E}">
        <p14:creationId xmlns:p14="http://schemas.microsoft.com/office/powerpoint/2010/main" val="423904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ÚSTAVA SR</a:t>
            </a:r>
          </a:p>
        </p:txBody>
      </p:sp>
      <p:sp>
        <p:nvSpPr>
          <p:cNvPr id="2" name="Content Placeholder 1"/>
          <p:cNvSpPr>
            <a:spLocks noGrp="1"/>
          </p:cNvSpPr>
          <p:nvPr>
            <p:ph idx="1"/>
          </p:nvPr>
        </p:nvSpPr>
        <p:spPr/>
        <p:txBody>
          <a:bodyPr>
            <a:normAutofit fontScale="62500" lnSpcReduction="20000"/>
          </a:bodyPr>
          <a:lstStyle/>
          <a:p>
            <a:pPr marL="45720" indent="0" algn="ctr">
              <a:buNone/>
            </a:pPr>
            <a:r>
              <a:rPr lang="sk-SK" sz="1900" dirty="0"/>
              <a:t>Právo na adekvátne bývanie explicitne neformuluje, ale</a:t>
            </a:r>
            <a:endParaRPr lang="sk-SK" dirty="0"/>
          </a:p>
          <a:p>
            <a:pPr marL="45720" indent="0">
              <a:buNone/>
            </a:pPr>
            <a:r>
              <a:rPr lang="sk-SK" dirty="0"/>
              <a:t>čl. 19 ods. 1 všeobecne formuluje právo na zachovanie ľudskej dôstojnosti. </a:t>
            </a:r>
          </a:p>
          <a:p>
            <a:pPr marL="45720" indent="0">
              <a:buNone/>
            </a:pPr>
            <a:endParaRPr lang="sk-SK" dirty="0"/>
          </a:p>
          <a:p>
            <a:pPr marL="45720" indent="0">
              <a:buNone/>
            </a:pPr>
            <a:r>
              <a:rPr lang="sk-SK" dirty="0"/>
              <a:t>čl. 21 ods. 1 zase chráni nedotknuteľnosť obydlia </a:t>
            </a:r>
          </a:p>
          <a:p>
            <a:pPr marL="45720" indent="0">
              <a:buNone/>
            </a:pPr>
            <a:endParaRPr lang="sk-SK" dirty="0"/>
          </a:p>
          <a:p>
            <a:pPr marL="45720" indent="0">
              <a:buNone/>
            </a:pPr>
            <a:r>
              <a:rPr lang="sk-SK" dirty="0"/>
              <a:t>čl. 39 ods. 1 upravuje právo na primerané hmotné zabezpečenie v starobe a pri nespôsobilosti na prácu, ako aj pri strate živiteľa  </a:t>
            </a:r>
          </a:p>
          <a:p>
            <a:pPr marL="45720" indent="0">
              <a:buNone/>
            </a:pPr>
            <a:endParaRPr lang="sk-SK" dirty="0"/>
          </a:p>
          <a:p>
            <a:pPr marL="45720" indent="0">
              <a:buNone/>
            </a:pPr>
            <a:r>
              <a:rPr lang="sk-SK" dirty="0"/>
              <a:t>čl. 39 ods. 2 právo na pomoc v hmotnej núdzi </a:t>
            </a:r>
          </a:p>
          <a:p>
            <a:pPr marL="45720" indent="0">
              <a:buNone/>
            </a:pPr>
            <a:endParaRPr lang="sk-SK" dirty="0"/>
          </a:p>
          <a:p>
            <a:pPr marL="45720" indent="0">
              <a:buNone/>
            </a:pPr>
            <a:r>
              <a:rPr lang="sk-SK" dirty="0"/>
              <a:t>čl. 40 - právo na zdravie  </a:t>
            </a:r>
          </a:p>
          <a:p>
            <a:pPr marL="45720" indent="0">
              <a:buNone/>
            </a:pPr>
            <a:endParaRPr lang="sk-SK" dirty="0"/>
          </a:p>
          <a:p>
            <a:pPr marL="45720" indent="0">
              <a:buNone/>
            </a:pPr>
            <a:r>
              <a:rPr lang="sk-SK" dirty="0"/>
              <a:t>čl. 44 ods. 1 - právo na priaznivé životné prostredie</a:t>
            </a:r>
            <a:endParaRPr lang="en-US" dirty="0"/>
          </a:p>
        </p:txBody>
      </p:sp>
    </p:spTree>
    <p:extLst>
      <p:ext uri="{BB962C8B-B14F-4D97-AF65-F5344CB8AC3E}">
        <p14:creationId xmlns:p14="http://schemas.microsoft.com/office/powerpoint/2010/main" val="293105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terminológia</a:t>
            </a:r>
            <a:endParaRPr lang="en-US" dirty="0"/>
          </a:p>
        </p:txBody>
      </p:sp>
      <p:sp>
        <p:nvSpPr>
          <p:cNvPr id="2" name="Content Placeholder 1"/>
          <p:cNvSpPr>
            <a:spLocks noGrp="1"/>
          </p:cNvSpPr>
          <p:nvPr>
            <p:ph idx="1"/>
          </p:nvPr>
        </p:nvSpPr>
        <p:spPr/>
        <p:txBody>
          <a:bodyPr>
            <a:normAutofit/>
          </a:bodyPr>
          <a:lstStyle/>
          <a:p>
            <a:pPr marL="45720" indent="0">
              <a:buNone/>
            </a:pPr>
            <a:endParaRPr lang="en-US" dirty="0"/>
          </a:p>
          <a:p>
            <a:pPr marL="45720" indent="0">
              <a:buNone/>
            </a:pPr>
            <a:r>
              <a:rPr lang="en-US" dirty="0"/>
              <a:t>ADEKVÁTNE BÝVANIE (MEDZINÁRODNÁ SITUÁCIA)</a:t>
            </a:r>
          </a:p>
          <a:p>
            <a:pPr marL="45720" indent="0">
              <a:buNone/>
            </a:pPr>
            <a:endParaRPr lang="en-US" dirty="0"/>
          </a:p>
          <a:p>
            <a:pPr marL="45720" indent="0">
              <a:buNone/>
            </a:pPr>
            <a:r>
              <a:rPr lang="en-US" dirty="0"/>
              <a:t>DOSTUPNÉ BÝVANIE/DOSTUPNÉ BÝVANIE S PODPOROU (SLOVENSKÁ BUDÚCNOSŤ?)</a:t>
            </a:r>
          </a:p>
          <a:p>
            <a:pPr marL="45720" indent="0">
              <a:buNone/>
            </a:pPr>
            <a:endParaRPr lang="en-US" dirty="0"/>
          </a:p>
          <a:p>
            <a:pPr marL="45720" indent="0">
              <a:buNone/>
            </a:pPr>
            <a:r>
              <a:rPr lang="en-US" dirty="0"/>
              <a:t>SOCIÁLNE BÝVANIE (SLOVENSKÁ SÚČASNOSŤ)</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545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ADEKVÁTNE BÝVANIE</a:t>
            </a:r>
          </a:p>
        </p:txBody>
      </p:sp>
      <p:sp>
        <p:nvSpPr>
          <p:cNvPr id="2" name="Content Placeholder 1"/>
          <p:cNvSpPr>
            <a:spLocks noGrp="1"/>
          </p:cNvSpPr>
          <p:nvPr>
            <p:ph idx="1"/>
          </p:nvPr>
        </p:nvSpPr>
        <p:spPr/>
        <p:txBody>
          <a:bodyPr>
            <a:normAutofit fontScale="92500" lnSpcReduction="20000"/>
          </a:bodyPr>
          <a:lstStyle/>
          <a:p>
            <a:r>
              <a:rPr lang="en-US" dirty="0" err="1"/>
              <a:t>či</a:t>
            </a:r>
            <a:r>
              <a:rPr lang="en-US" dirty="0"/>
              <a:t> je </a:t>
            </a:r>
            <a:r>
              <a:rPr lang="en-US" dirty="0" err="1"/>
              <a:t>jednotlivec</a:t>
            </a:r>
            <a:r>
              <a:rPr lang="en-US" dirty="0"/>
              <a:t> </a:t>
            </a:r>
            <a:r>
              <a:rPr lang="en-US" dirty="0" err="1"/>
              <a:t>schopný</a:t>
            </a:r>
            <a:r>
              <a:rPr lang="en-US" dirty="0"/>
              <a:t> </a:t>
            </a:r>
            <a:r>
              <a:rPr lang="en-US" dirty="0" err="1"/>
              <a:t>uspokojiť</a:t>
            </a:r>
            <a:r>
              <a:rPr lang="en-US" dirty="0"/>
              <a:t> </a:t>
            </a:r>
            <a:r>
              <a:rPr lang="en-US" dirty="0" err="1"/>
              <a:t>svoje</a:t>
            </a:r>
            <a:r>
              <a:rPr lang="en-US" dirty="0"/>
              <a:t> </a:t>
            </a:r>
            <a:r>
              <a:rPr lang="en-US" dirty="0" err="1"/>
              <a:t>základné</a:t>
            </a:r>
            <a:r>
              <a:rPr lang="en-US" dirty="0"/>
              <a:t> </a:t>
            </a:r>
            <a:r>
              <a:rPr lang="en-US" dirty="0" err="1"/>
              <a:t>potreby</a:t>
            </a:r>
            <a:r>
              <a:rPr lang="en-US" dirty="0"/>
              <a:t> pre </a:t>
            </a:r>
            <a:r>
              <a:rPr lang="en-US" dirty="0" err="1"/>
              <a:t>prežitie</a:t>
            </a:r>
            <a:r>
              <a:rPr lang="en-US" dirty="0"/>
              <a:t>, </a:t>
            </a:r>
          </a:p>
          <a:p>
            <a:pPr marL="45720" indent="0">
              <a:buNone/>
            </a:pPr>
            <a:endParaRPr lang="en-US" dirty="0"/>
          </a:p>
          <a:p>
            <a:r>
              <a:rPr lang="en-US" dirty="0" err="1"/>
              <a:t>či</a:t>
            </a:r>
            <a:r>
              <a:rPr lang="en-US" dirty="0"/>
              <a:t> </a:t>
            </a:r>
            <a:r>
              <a:rPr lang="en-US" dirty="0" err="1"/>
              <a:t>ľudia</a:t>
            </a:r>
            <a:r>
              <a:rPr lang="en-US" dirty="0"/>
              <a:t> </a:t>
            </a:r>
            <a:r>
              <a:rPr lang="en-US" dirty="0" err="1"/>
              <a:t>majú</a:t>
            </a:r>
            <a:r>
              <a:rPr lang="en-US" dirty="0"/>
              <a:t> </a:t>
            </a:r>
            <a:r>
              <a:rPr lang="en-US" dirty="0" err="1"/>
              <a:t>prístup</a:t>
            </a:r>
            <a:r>
              <a:rPr lang="en-US" dirty="0"/>
              <a:t> k </a:t>
            </a:r>
            <a:r>
              <a:rPr lang="en-US" dirty="0" err="1"/>
              <a:t>takým</a:t>
            </a:r>
            <a:r>
              <a:rPr lang="en-US" dirty="0"/>
              <a:t> </a:t>
            </a:r>
            <a:r>
              <a:rPr lang="en-US" dirty="0" err="1"/>
              <a:t>podmienkam</a:t>
            </a:r>
            <a:r>
              <a:rPr lang="en-US" dirty="0"/>
              <a:t>, </a:t>
            </a:r>
            <a:r>
              <a:rPr lang="en-US" dirty="0" err="1"/>
              <a:t>ktoré</a:t>
            </a:r>
            <a:r>
              <a:rPr lang="en-US" dirty="0"/>
              <a:t> by </a:t>
            </a:r>
            <a:r>
              <a:rPr lang="en-US" dirty="0" err="1"/>
              <a:t>im</a:t>
            </a:r>
            <a:r>
              <a:rPr lang="en-US" dirty="0"/>
              <a:t> </a:t>
            </a:r>
            <a:r>
              <a:rPr lang="en-US" dirty="0" err="1"/>
              <a:t>vo</a:t>
            </a:r>
            <a:r>
              <a:rPr lang="en-US" dirty="0"/>
              <a:t> </a:t>
            </a:r>
            <a:r>
              <a:rPr lang="en-US" dirty="0" err="1"/>
              <a:t>všeobecnosti</a:t>
            </a:r>
            <a:r>
              <a:rPr lang="en-US" dirty="0"/>
              <a:t>, v </a:t>
            </a:r>
            <a:r>
              <a:rPr lang="en-US" dirty="0" err="1"/>
              <a:t>každej</a:t>
            </a:r>
            <a:r>
              <a:rPr lang="en-US" dirty="0"/>
              <a:t> </a:t>
            </a:r>
            <a:r>
              <a:rPr lang="en-US" dirty="0" err="1"/>
              <a:t>spoločnosti</a:t>
            </a:r>
            <a:r>
              <a:rPr lang="en-US" dirty="0"/>
              <a:t> </a:t>
            </a:r>
            <a:r>
              <a:rPr lang="en-US" dirty="0" err="1"/>
              <a:t>umožnili</a:t>
            </a:r>
            <a:r>
              <a:rPr lang="en-US" dirty="0"/>
              <a:t> </a:t>
            </a:r>
            <a:r>
              <a:rPr lang="en-US" dirty="0" err="1"/>
              <a:t>žiť</a:t>
            </a:r>
            <a:r>
              <a:rPr lang="en-US" dirty="0"/>
              <a:t> </a:t>
            </a:r>
            <a:r>
              <a:rPr lang="en-US" dirty="0" err="1"/>
              <a:t>zmysluplný</a:t>
            </a:r>
            <a:r>
              <a:rPr lang="en-US" dirty="0"/>
              <a:t> </a:t>
            </a:r>
            <a:r>
              <a:rPr lang="en-US" dirty="0" err="1"/>
              <a:t>život</a:t>
            </a:r>
            <a:r>
              <a:rPr lang="en-US" dirty="0"/>
              <a:t>,</a:t>
            </a:r>
          </a:p>
          <a:p>
            <a:pPr marL="45720" indent="0">
              <a:buNone/>
            </a:pPr>
            <a:endParaRPr lang="en-US" dirty="0"/>
          </a:p>
          <a:p>
            <a:r>
              <a:rPr lang="en-US" dirty="0" err="1"/>
              <a:t>či</a:t>
            </a:r>
            <a:r>
              <a:rPr lang="en-US" dirty="0"/>
              <a:t> </a:t>
            </a:r>
            <a:r>
              <a:rPr lang="en-US" dirty="0" err="1"/>
              <a:t>majú</a:t>
            </a:r>
            <a:r>
              <a:rPr lang="en-US" dirty="0"/>
              <a:t> </a:t>
            </a:r>
            <a:r>
              <a:rPr lang="en-US" dirty="0" err="1"/>
              <a:t>prístup</a:t>
            </a:r>
            <a:r>
              <a:rPr lang="en-US" dirty="0"/>
              <a:t> k </a:t>
            </a:r>
            <a:r>
              <a:rPr lang="en-US" dirty="0" err="1"/>
              <a:t>takým</a:t>
            </a:r>
            <a:r>
              <a:rPr lang="en-US" dirty="0"/>
              <a:t> </a:t>
            </a:r>
            <a:r>
              <a:rPr lang="en-US" dirty="0" err="1"/>
              <a:t>podmienkam</a:t>
            </a:r>
            <a:r>
              <a:rPr lang="en-US" dirty="0"/>
              <a:t>, </a:t>
            </a:r>
            <a:r>
              <a:rPr lang="en-US" dirty="0" err="1"/>
              <a:t>ktoré</a:t>
            </a:r>
            <a:r>
              <a:rPr lang="en-US" dirty="0"/>
              <a:t> by </a:t>
            </a:r>
            <a:r>
              <a:rPr lang="en-US" dirty="0" err="1"/>
              <a:t>im</a:t>
            </a:r>
            <a:r>
              <a:rPr lang="en-US" dirty="0"/>
              <a:t> </a:t>
            </a:r>
            <a:r>
              <a:rPr lang="en-US" dirty="0" err="1"/>
              <a:t>vo</a:t>
            </a:r>
            <a:r>
              <a:rPr lang="en-US" dirty="0"/>
              <a:t> </a:t>
            </a:r>
            <a:r>
              <a:rPr lang="en-US" dirty="0" err="1"/>
              <a:t>všeobecnosti</a:t>
            </a:r>
            <a:r>
              <a:rPr lang="en-US" dirty="0"/>
              <a:t>, v </a:t>
            </a:r>
            <a:r>
              <a:rPr lang="en-US" dirty="0" err="1"/>
              <a:t>ich</a:t>
            </a:r>
            <a:r>
              <a:rPr lang="en-US" dirty="0"/>
              <a:t> </a:t>
            </a:r>
            <a:r>
              <a:rPr lang="en-US" dirty="0" err="1"/>
              <a:t>konkrétnej</a:t>
            </a:r>
            <a:r>
              <a:rPr lang="en-US" dirty="0"/>
              <a:t> </a:t>
            </a:r>
            <a:r>
              <a:rPr lang="en-US" dirty="0" err="1"/>
              <a:t>spoločnosti</a:t>
            </a:r>
            <a:r>
              <a:rPr lang="en-US" dirty="0"/>
              <a:t>, </a:t>
            </a:r>
            <a:r>
              <a:rPr lang="en-US" dirty="0" err="1"/>
              <a:t>umožnili</a:t>
            </a:r>
            <a:r>
              <a:rPr lang="en-US" dirty="0"/>
              <a:t> </a:t>
            </a:r>
            <a:r>
              <a:rPr lang="en-US" dirty="0" err="1"/>
              <a:t>žiť</a:t>
            </a:r>
            <a:r>
              <a:rPr lang="en-US" dirty="0"/>
              <a:t> </a:t>
            </a:r>
            <a:r>
              <a:rPr lang="en-US" dirty="0" err="1"/>
              <a:t>zmysluplný</a:t>
            </a:r>
            <a:r>
              <a:rPr lang="en-US" dirty="0"/>
              <a:t> </a:t>
            </a:r>
            <a:r>
              <a:rPr lang="en-US" dirty="0" err="1"/>
              <a:t>život</a:t>
            </a:r>
            <a:r>
              <a:rPr lang="en-US" dirty="0"/>
              <a:t> </a:t>
            </a:r>
          </a:p>
          <a:p>
            <a:endParaRPr lang="en-US" dirty="0"/>
          </a:p>
        </p:txBody>
      </p:sp>
    </p:spTree>
    <p:extLst>
      <p:ext uri="{BB962C8B-B14F-4D97-AF65-F5344CB8AC3E}">
        <p14:creationId xmlns:p14="http://schemas.microsoft.com/office/powerpoint/2010/main" val="220595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ADEKVÁTNE BÝVANIE</a:t>
            </a:r>
          </a:p>
        </p:txBody>
      </p:sp>
      <p:sp>
        <p:nvSpPr>
          <p:cNvPr id="2" name="Content Placeholder 1"/>
          <p:cNvSpPr>
            <a:spLocks noGrp="1"/>
          </p:cNvSpPr>
          <p:nvPr>
            <p:ph idx="1"/>
          </p:nvPr>
        </p:nvSpPr>
        <p:spPr/>
        <p:txBody>
          <a:bodyPr>
            <a:normAutofit fontScale="70000" lnSpcReduction="20000"/>
          </a:bodyPr>
          <a:lstStyle/>
          <a:p>
            <a:r>
              <a:rPr lang="en-US" dirty="0" err="1"/>
              <a:t>bezpečnosť</a:t>
            </a:r>
            <a:r>
              <a:rPr lang="en-US" dirty="0"/>
              <a:t> </a:t>
            </a:r>
            <a:r>
              <a:rPr lang="en-US" dirty="0" err="1"/>
              <a:t>právnych</a:t>
            </a:r>
            <a:r>
              <a:rPr lang="en-US" dirty="0"/>
              <a:t> </a:t>
            </a:r>
            <a:r>
              <a:rPr lang="en-US" dirty="0" err="1"/>
              <a:t>vzťahov</a:t>
            </a:r>
            <a:r>
              <a:rPr lang="en-US" dirty="0"/>
              <a:t>,</a:t>
            </a:r>
          </a:p>
          <a:p>
            <a:pPr marL="45720" indent="0">
              <a:buNone/>
            </a:pPr>
            <a:r>
              <a:rPr lang="en-US" dirty="0"/>
              <a:t> </a:t>
            </a:r>
          </a:p>
          <a:p>
            <a:r>
              <a:rPr lang="en-US" dirty="0" err="1"/>
              <a:t>dostupnosť</a:t>
            </a:r>
            <a:r>
              <a:rPr lang="en-US" dirty="0"/>
              <a:t> </a:t>
            </a:r>
            <a:r>
              <a:rPr lang="en-US" dirty="0" err="1"/>
              <a:t>služieb</a:t>
            </a:r>
            <a:r>
              <a:rPr lang="en-US" dirty="0"/>
              <a:t>, </a:t>
            </a:r>
            <a:r>
              <a:rPr lang="en-US" dirty="0" err="1"/>
              <a:t>materiálu</a:t>
            </a:r>
            <a:r>
              <a:rPr lang="en-US" dirty="0"/>
              <a:t>, </a:t>
            </a:r>
            <a:r>
              <a:rPr lang="en-US" dirty="0" err="1"/>
              <a:t>zariadení</a:t>
            </a:r>
            <a:r>
              <a:rPr lang="en-US" dirty="0"/>
              <a:t> a </a:t>
            </a:r>
            <a:r>
              <a:rPr lang="en-US" dirty="0" err="1"/>
              <a:t>infraštruktúry</a:t>
            </a:r>
            <a:r>
              <a:rPr lang="en-US" dirty="0"/>
              <a:t>,</a:t>
            </a:r>
          </a:p>
          <a:p>
            <a:pPr marL="45720" indent="0">
              <a:buNone/>
            </a:pPr>
            <a:r>
              <a:rPr lang="en-US" dirty="0"/>
              <a:t> </a:t>
            </a:r>
          </a:p>
          <a:p>
            <a:r>
              <a:rPr lang="en-US" dirty="0" err="1"/>
              <a:t>cenovú</a:t>
            </a:r>
            <a:r>
              <a:rPr lang="en-US" dirty="0"/>
              <a:t> </a:t>
            </a:r>
            <a:r>
              <a:rPr lang="en-US" dirty="0" err="1"/>
              <a:t>dostupnosť</a:t>
            </a:r>
            <a:r>
              <a:rPr lang="en-US" dirty="0"/>
              <a:t>, </a:t>
            </a:r>
          </a:p>
          <a:p>
            <a:pPr marL="45720" indent="0">
              <a:buNone/>
            </a:pPr>
            <a:endParaRPr lang="en-US" dirty="0"/>
          </a:p>
          <a:p>
            <a:r>
              <a:rPr lang="en-US" dirty="0" err="1"/>
              <a:t>obývateľnosť</a:t>
            </a:r>
            <a:r>
              <a:rPr lang="en-US" dirty="0"/>
              <a:t>, </a:t>
            </a:r>
          </a:p>
          <a:p>
            <a:pPr marL="45720" indent="0">
              <a:buNone/>
            </a:pPr>
            <a:endParaRPr lang="en-US" dirty="0"/>
          </a:p>
          <a:p>
            <a:r>
              <a:rPr lang="en-US" dirty="0" err="1"/>
              <a:t>prístupnosť</a:t>
            </a:r>
            <a:r>
              <a:rPr lang="en-US" dirty="0"/>
              <a:t>, </a:t>
            </a:r>
          </a:p>
          <a:p>
            <a:pPr marL="45720" indent="0">
              <a:buNone/>
            </a:pPr>
            <a:endParaRPr lang="en-US" dirty="0"/>
          </a:p>
          <a:p>
            <a:r>
              <a:rPr lang="en-US" dirty="0" err="1"/>
              <a:t>vhodnú</a:t>
            </a:r>
            <a:r>
              <a:rPr lang="en-US" dirty="0"/>
              <a:t> </a:t>
            </a:r>
            <a:r>
              <a:rPr lang="en-US" dirty="0" err="1"/>
              <a:t>lokalitu</a:t>
            </a:r>
            <a:r>
              <a:rPr lang="en-US" dirty="0"/>
              <a:t>,</a:t>
            </a:r>
          </a:p>
          <a:p>
            <a:pPr marL="45720" indent="0">
              <a:buNone/>
            </a:pPr>
            <a:endParaRPr lang="en-US" dirty="0"/>
          </a:p>
          <a:p>
            <a:r>
              <a:rPr lang="en-US" dirty="0" err="1"/>
              <a:t>kultúrnu</a:t>
            </a:r>
            <a:r>
              <a:rPr lang="en-US" dirty="0"/>
              <a:t> </a:t>
            </a:r>
            <a:r>
              <a:rPr lang="en-US" dirty="0" err="1"/>
              <a:t>vhodnosť</a:t>
            </a:r>
            <a:endParaRPr lang="en-US" dirty="0"/>
          </a:p>
          <a:p>
            <a:endParaRPr lang="en-US" dirty="0"/>
          </a:p>
        </p:txBody>
      </p:sp>
    </p:spTree>
    <p:extLst>
      <p:ext uri="{BB962C8B-B14F-4D97-AF65-F5344CB8AC3E}">
        <p14:creationId xmlns:p14="http://schemas.microsoft.com/office/powerpoint/2010/main" val="269752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ADEKVÁTNE BÝVANIE</a:t>
            </a:r>
          </a:p>
        </p:txBody>
      </p:sp>
      <p:sp>
        <p:nvSpPr>
          <p:cNvPr id="2" name="Content Placeholder 1"/>
          <p:cNvSpPr>
            <a:spLocks noGrp="1"/>
          </p:cNvSpPr>
          <p:nvPr>
            <p:ph idx="1"/>
          </p:nvPr>
        </p:nvSpPr>
        <p:spPr/>
        <p:txBody>
          <a:bodyPr>
            <a:normAutofit fontScale="92500" lnSpcReduction="20000"/>
          </a:bodyPr>
          <a:lstStyle/>
          <a:p>
            <a:pPr marL="45720" indent="0" algn="ctr">
              <a:buNone/>
            </a:pPr>
            <a:endParaRPr lang="en-US" sz="3200" dirty="0"/>
          </a:p>
          <a:p>
            <a:pPr marL="45720" indent="0" algn="ctr">
              <a:buNone/>
            </a:pPr>
            <a:endParaRPr lang="en-US" sz="3200" dirty="0"/>
          </a:p>
          <a:p>
            <a:pPr marL="45720" indent="0" algn="ctr">
              <a:buNone/>
            </a:pPr>
            <a:endParaRPr lang="en-US" sz="3200" dirty="0"/>
          </a:p>
          <a:p>
            <a:pPr marL="45720" indent="0" algn="ctr">
              <a:buNone/>
            </a:pPr>
            <a:r>
              <a:rPr lang="en-US" sz="3200" dirty="0" err="1"/>
              <a:t>Právo</a:t>
            </a:r>
            <a:r>
              <a:rPr lang="en-US" sz="3200" dirty="0"/>
              <a:t> </a:t>
            </a:r>
            <a:r>
              <a:rPr lang="en-US" sz="3200" dirty="0" err="1"/>
              <a:t>na</a:t>
            </a:r>
            <a:r>
              <a:rPr lang="en-US" sz="3200" dirty="0"/>
              <a:t> </a:t>
            </a:r>
            <a:r>
              <a:rPr lang="en-US" sz="3200" dirty="0" err="1"/>
              <a:t>bývanie</a:t>
            </a:r>
            <a:r>
              <a:rPr lang="en-US" sz="3200" dirty="0"/>
              <a:t>, </a:t>
            </a:r>
            <a:r>
              <a:rPr lang="en-US" sz="3200" dirty="0" err="1"/>
              <a:t>chápané</a:t>
            </a:r>
            <a:r>
              <a:rPr lang="en-US" sz="3200" dirty="0"/>
              <a:t> </a:t>
            </a:r>
            <a:r>
              <a:rPr lang="en-US" sz="3200" dirty="0" err="1"/>
              <a:t>ako</a:t>
            </a:r>
            <a:r>
              <a:rPr lang="en-US" sz="3200" dirty="0"/>
              <a:t> </a:t>
            </a:r>
            <a:r>
              <a:rPr lang="en-US" sz="3200" dirty="0" err="1"/>
              <a:t>adekvátne</a:t>
            </a:r>
            <a:r>
              <a:rPr lang="en-US" sz="3200" dirty="0"/>
              <a:t> </a:t>
            </a:r>
            <a:r>
              <a:rPr lang="en-US" sz="3200" dirty="0" err="1"/>
              <a:t>bývanie</a:t>
            </a:r>
            <a:r>
              <a:rPr lang="en-US" sz="3200" dirty="0"/>
              <a:t>, </a:t>
            </a:r>
            <a:r>
              <a:rPr lang="en-US" sz="3200" dirty="0" err="1"/>
              <a:t>podlieha</a:t>
            </a:r>
            <a:r>
              <a:rPr lang="en-US" sz="3200" dirty="0"/>
              <a:t> </a:t>
            </a:r>
            <a:r>
              <a:rPr lang="en-US" sz="3200" dirty="0" err="1"/>
              <a:t>tzv</a:t>
            </a:r>
            <a:r>
              <a:rPr lang="en-US" sz="3200" dirty="0"/>
              <a:t>. </a:t>
            </a:r>
            <a:r>
              <a:rPr lang="en-US" sz="3200" dirty="0" err="1"/>
              <a:t>progresívnej</a:t>
            </a:r>
            <a:r>
              <a:rPr lang="en-US" sz="3200" dirty="0"/>
              <a:t> </a:t>
            </a:r>
            <a:r>
              <a:rPr lang="en-US" sz="3200" dirty="0" err="1"/>
              <a:t>realizácii</a:t>
            </a:r>
            <a:endParaRPr lang="en-US" sz="3200" dirty="0"/>
          </a:p>
          <a:p>
            <a:endParaRPr lang="en-US" dirty="0"/>
          </a:p>
          <a:p>
            <a:endParaRPr lang="en-US" dirty="0"/>
          </a:p>
          <a:p>
            <a:endParaRPr lang="en-US" dirty="0"/>
          </a:p>
          <a:p>
            <a:pPr marL="45720" indent="0">
              <a:buNone/>
            </a:pPr>
            <a:endParaRPr lang="en-US" sz="1400" dirty="0"/>
          </a:p>
          <a:p>
            <a:pPr marL="45720" indent="0">
              <a:buNone/>
            </a:pPr>
            <a:endParaRPr lang="en-US" sz="1400" dirty="0"/>
          </a:p>
          <a:p>
            <a:pPr marL="45720" indent="0">
              <a:buNone/>
            </a:pPr>
            <a:endParaRPr lang="en-US" sz="1400" dirty="0"/>
          </a:p>
          <a:p>
            <a:pPr marL="45720" indent="0">
              <a:buNone/>
            </a:pPr>
            <a:r>
              <a:rPr lang="en-US" sz="1400" dirty="0"/>
              <a:t>To </a:t>
            </a:r>
            <a:r>
              <a:rPr lang="en-US" sz="1400" dirty="0" err="1"/>
              <a:t>znamená</a:t>
            </a:r>
            <a:r>
              <a:rPr lang="en-US" sz="1400" dirty="0"/>
              <a:t>, </a:t>
            </a:r>
            <a:r>
              <a:rPr lang="en-US" sz="1400" dirty="0" err="1"/>
              <a:t>že</a:t>
            </a:r>
            <a:r>
              <a:rPr lang="en-US" sz="1400" dirty="0"/>
              <a:t> k </a:t>
            </a:r>
            <a:r>
              <a:rPr lang="en-US" sz="1400" dirty="0" err="1"/>
              <a:t>jeho</a:t>
            </a:r>
            <a:r>
              <a:rPr lang="en-US" sz="1400" dirty="0"/>
              <a:t> </a:t>
            </a:r>
            <a:r>
              <a:rPr lang="en-US" sz="1400" dirty="0" err="1"/>
              <a:t>napĺňaniu</a:t>
            </a:r>
            <a:r>
              <a:rPr lang="en-US" sz="1400" dirty="0"/>
              <a:t> </a:t>
            </a:r>
            <a:r>
              <a:rPr lang="en-US" sz="1400" dirty="0" err="1"/>
              <a:t>bude</a:t>
            </a:r>
            <a:r>
              <a:rPr lang="en-US" sz="1400" dirty="0"/>
              <a:t> </a:t>
            </a:r>
            <a:r>
              <a:rPr lang="en-US" sz="1400" dirty="0" err="1"/>
              <a:t>dochádzať</a:t>
            </a:r>
            <a:r>
              <a:rPr lang="en-US" sz="1400" dirty="0"/>
              <a:t> </a:t>
            </a:r>
            <a:r>
              <a:rPr lang="en-US" sz="1400" dirty="0" err="1"/>
              <a:t>postupne</a:t>
            </a:r>
            <a:r>
              <a:rPr lang="en-US" sz="1400" dirty="0"/>
              <a:t> v </a:t>
            </a:r>
            <a:r>
              <a:rPr lang="en-US" sz="1400" dirty="0" err="1"/>
              <a:t>čase</a:t>
            </a:r>
            <a:r>
              <a:rPr lang="en-US" sz="1400" dirty="0"/>
              <a:t>, a to </a:t>
            </a:r>
            <a:r>
              <a:rPr lang="en-US" sz="1400" dirty="0" err="1"/>
              <a:t>pri</a:t>
            </a:r>
            <a:r>
              <a:rPr lang="en-US" sz="1400" dirty="0"/>
              <a:t> </a:t>
            </a:r>
            <a:r>
              <a:rPr lang="en-US" sz="1400" dirty="0" err="1"/>
              <a:t>maximálnom</a:t>
            </a:r>
            <a:r>
              <a:rPr lang="en-US" sz="1400" dirty="0"/>
              <a:t> </a:t>
            </a:r>
            <a:r>
              <a:rPr lang="en-US" sz="1400" dirty="0" err="1"/>
              <a:t>využití</a:t>
            </a:r>
            <a:r>
              <a:rPr lang="en-US" sz="1400" dirty="0"/>
              <a:t> </a:t>
            </a:r>
            <a:r>
              <a:rPr lang="en-US" sz="1400" dirty="0" err="1"/>
              <a:t>zdrojov</a:t>
            </a:r>
            <a:r>
              <a:rPr lang="en-US" sz="1400" dirty="0"/>
              <a:t>, </a:t>
            </a:r>
            <a:r>
              <a:rPr lang="en-US" sz="1400" dirty="0" err="1"/>
              <a:t>pričom</a:t>
            </a:r>
            <a:r>
              <a:rPr lang="en-US" sz="1400" dirty="0"/>
              <a:t> </a:t>
            </a:r>
            <a:r>
              <a:rPr lang="en-US" sz="1400" dirty="0" err="1"/>
              <a:t>štát</a:t>
            </a:r>
            <a:r>
              <a:rPr lang="en-US" sz="1400" dirty="0"/>
              <a:t> </a:t>
            </a:r>
            <a:r>
              <a:rPr lang="en-US" sz="1400" dirty="0" err="1"/>
              <a:t>musí</a:t>
            </a:r>
            <a:r>
              <a:rPr lang="en-US" sz="1400" dirty="0"/>
              <a:t> </a:t>
            </a:r>
            <a:r>
              <a:rPr lang="en-US" sz="1400" dirty="0" err="1"/>
              <a:t>na</a:t>
            </a:r>
            <a:r>
              <a:rPr lang="en-US" sz="1400" dirty="0"/>
              <a:t> </a:t>
            </a:r>
            <a:r>
              <a:rPr lang="en-US" sz="1400" dirty="0" err="1"/>
              <a:t>jeho</a:t>
            </a:r>
            <a:r>
              <a:rPr lang="en-US" sz="1400" dirty="0"/>
              <a:t> </a:t>
            </a:r>
            <a:r>
              <a:rPr lang="en-US" sz="1400" dirty="0" err="1"/>
              <a:t>naplnenie</a:t>
            </a:r>
            <a:r>
              <a:rPr lang="en-US" sz="1400" dirty="0"/>
              <a:t> </a:t>
            </a:r>
            <a:r>
              <a:rPr lang="en-US" sz="1400" dirty="0" err="1"/>
              <a:t>použiť</a:t>
            </a:r>
            <a:r>
              <a:rPr lang="en-US" sz="1400" dirty="0"/>
              <a:t> </a:t>
            </a:r>
            <a:r>
              <a:rPr lang="en-US" sz="1400" dirty="0" err="1"/>
              <a:t>všetky</a:t>
            </a:r>
            <a:r>
              <a:rPr lang="en-US" sz="1400" dirty="0"/>
              <a:t> </a:t>
            </a:r>
            <a:r>
              <a:rPr lang="en-US" sz="1400" dirty="0" err="1"/>
              <a:t>vhodné</a:t>
            </a:r>
            <a:r>
              <a:rPr lang="en-US" sz="1400" dirty="0"/>
              <a:t> </a:t>
            </a:r>
            <a:r>
              <a:rPr lang="en-US" sz="1400" dirty="0" err="1"/>
              <a:t>prostriedky</a:t>
            </a:r>
            <a:r>
              <a:rPr lang="en-US" sz="1400" dirty="0"/>
              <a:t>, </a:t>
            </a:r>
            <a:r>
              <a:rPr lang="en-US" sz="1400" dirty="0" err="1"/>
              <a:t>vrátane</a:t>
            </a:r>
            <a:r>
              <a:rPr lang="en-US" sz="1400" dirty="0"/>
              <a:t> </a:t>
            </a:r>
            <a:r>
              <a:rPr lang="en-US" sz="1400" dirty="0" err="1"/>
              <a:t>legislatívnych</a:t>
            </a:r>
            <a:r>
              <a:rPr lang="en-US" sz="1400" dirty="0"/>
              <a:t> </a:t>
            </a:r>
            <a:r>
              <a:rPr lang="en-US" sz="1400" dirty="0" err="1"/>
              <a:t>opatrení</a:t>
            </a:r>
            <a:r>
              <a:rPr lang="en-US" sz="1400" dirty="0"/>
              <a:t>. </a:t>
            </a:r>
            <a:endParaRPr lang="sk-SK" sz="1400" dirty="0"/>
          </a:p>
          <a:p>
            <a:endParaRPr lang="en-US" dirty="0"/>
          </a:p>
        </p:txBody>
      </p:sp>
    </p:spTree>
    <p:extLst>
      <p:ext uri="{BB962C8B-B14F-4D97-AF65-F5344CB8AC3E}">
        <p14:creationId xmlns:p14="http://schemas.microsoft.com/office/powerpoint/2010/main" val="193731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TERMINOLÓGIA</a:t>
            </a:r>
          </a:p>
        </p:txBody>
      </p:sp>
      <p:sp>
        <p:nvSpPr>
          <p:cNvPr id="2" name="Content Placeholder 1"/>
          <p:cNvSpPr>
            <a:spLocks noGrp="1"/>
          </p:cNvSpPr>
          <p:nvPr>
            <p:ph idx="1"/>
          </p:nvPr>
        </p:nvSpPr>
        <p:spPr/>
        <p:txBody>
          <a:bodyPr>
            <a:normAutofit fontScale="77500" lnSpcReduction="20000"/>
          </a:bodyPr>
          <a:lstStyle/>
          <a:p>
            <a:pPr marL="45720" indent="0">
              <a:buNone/>
            </a:pPr>
            <a:r>
              <a:rPr lang="en-US" dirty="0"/>
              <a:t>SÚČASNOSŤ</a:t>
            </a:r>
          </a:p>
          <a:p>
            <a:pPr marL="45720" indent="0">
              <a:buNone/>
            </a:pPr>
            <a:r>
              <a:rPr lang="en-US" dirty="0"/>
              <a:t>SOCIÁLNE BÝVANIE</a:t>
            </a:r>
          </a:p>
          <a:p>
            <a:pPr marL="45720" indent="0">
              <a:buNone/>
            </a:pPr>
            <a:r>
              <a:rPr lang="en-US" dirty="0"/>
              <a:t>- </a:t>
            </a:r>
            <a:r>
              <a:rPr lang="en-US" dirty="0" err="1"/>
              <a:t>Verejné</a:t>
            </a:r>
            <a:r>
              <a:rPr lang="en-US" dirty="0"/>
              <a:t> </a:t>
            </a:r>
            <a:r>
              <a:rPr lang="en-US" dirty="0" err="1"/>
              <a:t>nájomné</a:t>
            </a:r>
            <a:r>
              <a:rPr lang="en-US" dirty="0"/>
              <a:t> </a:t>
            </a:r>
            <a:r>
              <a:rPr lang="en-US" dirty="0" err="1"/>
              <a:t>byty</a:t>
            </a:r>
            <a:r>
              <a:rPr lang="en-US" dirty="0"/>
              <a:t> (</a:t>
            </a:r>
            <a:r>
              <a:rPr lang="en-US" dirty="0" err="1"/>
              <a:t>mestá</a:t>
            </a:r>
            <a:r>
              <a:rPr lang="en-US" dirty="0"/>
              <a:t> a </a:t>
            </a:r>
            <a:r>
              <a:rPr lang="en-US" dirty="0" err="1"/>
              <a:t>obce</a:t>
            </a:r>
            <a:r>
              <a:rPr lang="en-US" dirty="0"/>
              <a:t>, VUC, </a:t>
            </a:r>
            <a:r>
              <a:rPr lang="en-US" dirty="0" err="1"/>
              <a:t>štát</a:t>
            </a:r>
            <a:r>
              <a:rPr lang="en-US" dirty="0"/>
              <a:t>, </a:t>
            </a:r>
            <a:r>
              <a:rPr lang="en-US" dirty="0" err="1"/>
              <a:t>neziskovky</a:t>
            </a:r>
            <a:r>
              <a:rPr lang="en-US" dirty="0"/>
              <a:t>, </a:t>
            </a:r>
            <a:r>
              <a:rPr lang="en-US" dirty="0" err="1"/>
              <a:t>zariadenia</a:t>
            </a:r>
            <a:r>
              <a:rPr lang="en-US" dirty="0"/>
              <a:t> </a:t>
            </a:r>
            <a:r>
              <a:rPr lang="en-US" dirty="0" err="1"/>
              <a:t>sociálnych</a:t>
            </a:r>
            <a:r>
              <a:rPr lang="en-US" dirty="0"/>
              <a:t> </a:t>
            </a:r>
            <a:r>
              <a:rPr lang="en-US" dirty="0" err="1"/>
              <a:t>služieb</a:t>
            </a:r>
            <a:r>
              <a:rPr lang="en-US" dirty="0"/>
              <a:t>, </a:t>
            </a:r>
            <a:r>
              <a:rPr lang="en-US" dirty="0" err="1"/>
              <a:t>sociálny</a:t>
            </a:r>
            <a:r>
              <a:rPr lang="en-US" dirty="0"/>
              <a:t> </a:t>
            </a:r>
            <a:r>
              <a:rPr lang="en-US" dirty="0" err="1"/>
              <a:t>podnik</a:t>
            </a:r>
            <a:r>
              <a:rPr lang="en-US" dirty="0"/>
              <a:t> </a:t>
            </a:r>
            <a:r>
              <a:rPr lang="en-US" dirty="0" err="1"/>
              <a:t>bývania</a:t>
            </a:r>
            <a:r>
              <a:rPr lang="en-US" dirty="0"/>
              <a:t>?)</a:t>
            </a:r>
          </a:p>
          <a:p>
            <a:pPr marL="45720" indent="0">
              <a:buNone/>
            </a:pPr>
            <a:endParaRPr lang="en-US" dirty="0"/>
          </a:p>
          <a:p>
            <a:pPr marL="45720" indent="0">
              <a:buNone/>
            </a:pPr>
            <a:r>
              <a:rPr lang="en-US" dirty="0"/>
              <a:t>BUDÚCNOSŤ?</a:t>
            </a:r>
          </a:p>
          <a:p>
            <a:pPr marL="45720" indent="0">
              <a:buNone/>
            </a:pPr>
            <a:r>
              <a:rPr lang="en-US" dirty="0">
                <a:solidFill>
                  <a:srgbClr val="000000"/>
                </a:solidFill>
              </a:rPr>
              <a:t>DOSTUPNÉ BÝVANIE/DOSTUPNÉ BÝVANIE S PODPOROU</a:t>
            </a:r>
          </a:p>
          <a:p>
            <a:pPr>
              <a:buFontTx/>
              <a:buChar char="-"/>
            </a:pPr>
            <a:r>
              <a:rPr lang="en-US" dirty="0" err="1"/>
              <a:t>Verejný</a:t>
            </a:r>
            <a:r>
              <a:rPr lang="en-US" dirty="0"/>
              <a:t> </a:t>
            </a:r>
            <a:r>
              <a:rPr lang="en-US" dirty="0" err="1"/>
              <a:t>sektor</a:t>
            </a:r>
            <a:endParaRPr lang="en-US" dirty="0"/>
          </a:p>
          <a:p>
            <a:pPr>
              <a:buFontTx/>
              <a:buChar char="-"/>
            </a:pPr>
            <a:r>
              <a:rPr lang="en-US" dirty="0" err="1"/>
              <a:t>Kombinácia</a:t>
            </a:r>
            <a:r>
              <a:rPr lang="en-US" dirty="0"/>
              <a:t> </a:t>
            </a:r>
            <a:r>
              <a:rPr lang="en-US" dirty="0" err="1"/>
              <a:t>verejného</a:t>
            </a:r>
            <a:r>
              <a:rPr lang="en-US" dirty="0"/>
              <a:t> a </a:t>
            </a:r>
            <a:r>
              <a:rPr lang="en-US" dirty="0" err="1"/>
              <a:t>súkromného</a:t>
            </a:r>
            <a:r>
              <a:rPr lang="en-US" dirty="0"/>
              <a:t> </a:t>
            </a:r>
            <a:r>
              <a:rPr lang="en-US" dirty="0" err="1"/>
              <a:t>sektoru</a:t>
            </a:r>
            <a:endParaRPr lang="en-US" dirty="0"/>
          </a:p>
          <a:p>
            <a:pPr>
              <a:buFontTx/>
              <a:buChar char="-"/>
            </a:pPr>
            <a:r>
              <a:rPr lang="en-US" dirty="0" err="1"/>
              <a:t>Súkromný</a:t>
            </a:r>
            <a:r>
              <a:rPr lang="en-US" dirty="0"/>
              <a:t> </a:t>
            </a:r>
            <a:r>
              <a:rPr lang="en-US" dirty="0" err="1"/>
              <a:t>sektor</a:t>
            </a:r>
            <a:r>
              <a:rPr lang="en-US" dirty="0"/>
              <a:t> </a:t>
            </a:r>
            <a:r>
              <a:rPr lang="en-US" dirty="0" err="1"/>
              <a:t>neziskový</a:t>
            </a:r>
            <a:endParaRPr lang="en-US" dirty="0"/>
          </a:p>
          <a:p>
            <a:pPr>
              <a:buFontTx/>
              <a:buChar char="-"/>
            </a:pPr>
            <a:r>
              <a:rPr lang="en-US" dirty="0" err="1"/>
              <a:t>Súkromný</a:t>
            </a:r>
            <a:r>
              <a:rPr lang="en-US" dirty="0"/>
              <a:t> </a:t>
            </a:r>
            <a:r>
              <a:rPr lang="en-US" dirty="0" err="1"/>
              <a:t>sektor</a:t>
            </a:r>
            <a:endParaRPr lang="en-US" dirty="0"/>
          </a:p>
          <a:p>
            <a:endParaRPr lang="en-US" dirty="0"/>
          </a:p>
        </p:txBody>
      </p:sp>
    </p:spTree>
    <p:extLst>
      <p:ext uri="{BB962C8B-B14F-4D97-AF65-F5344CB8AC3E}">
        <p14:creationId xmlns:p14="http://schemas.microsoft.com/office/powerpoint/2010/main" val="50238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KRÍZA BÝVANIA NA SLOVENSKU </a:t>
            </a:r>
          </a:p>
        </p:txBody>
      </p:sp>
      <p:sp>
        <p:nvSpPr>
          <p:cNvPr id="2" name="Content Placeholder 1"/>
          <p:cNvSpPr>
            <a:spLocks noGrp="1"/>
          </p:cNvSpPr>
          <p:nvPr>
            <p:ph idx="1"/>
          </p:nvPr>
        </p:nvSpPr>
        <p:spPr/>
        <p:txBody>
          <a:bodyPr>
            <a:normAutofit fontScale="62500" lnSpcReduction="20000"/>
          </a:bodyPr>
          <a:lstStyle/>
          <a:p>
            <a:r>
              <a:rPr lang="en-US" dirty="0"/>
              <a:t>72% MLADÝCH DOSPELÝCH S RODIČMI</a:t>
            </a:r>
          </a:p>
          <a:p>
            <a:endParaRPr lang="en-US" dirty="0"/>
          </a:p>
          <a:p>
            <a:r>
              <a:rPr lang="en-US" dirty="0"/>
              <a:t>360 BYTOV NA 1000 OBYVATEĽOV</a:t>
            </a:r>
          </a:p>
          <a:p>
            <a:endParaRPr lang="en-US" dirty="0"/>
          </a:p>
          <a:p>
            <a:r>
              <a:rPr lang="en-US" dirty="0"/>
              <a:t>MÁLO BYTOV A PRESTARNUTÝ BYTOVÝ FOND (I KEĎ OBNOVENÝ)</a:t>
            </a:r>
          </a:p>
          <a:p>
            <a:endParaRPr lang="en-US" dirty="0"/>
          </a:p>
          <a:p>
            <a:r>
              <a:rPr lang="en-US" dirty="0"/>
              <a:t>NEPRIAZNIVÉ ROZLOŽENIE, KTORÉ VPLÝVA NA CENU BÝVANIA 91% VLASTNÍCKE, 3% VEREJNÉ, 3% SÚKROMNÉ, 3%  DRUŽSTEVNÉ</a:t>
            </a:r>
          </a:p>
          <a:p>
            <a:endParaRPr lang="en-US" dirty="0"/>
          </a:p>
          <a:p>
            <a:r>
              <a:rPr lang="en-US" dirty="0"/>
              <a:t>ZABEZPEČIŤ SI BÝVANIE JE VEĽMI DRAHÉ – CELOŽIVOTNÁ VÝZVA</a:t>
            </a:r>
          </a:p>
          <a:p>
            <a:endParaRPr lang="en-US" dirty="0"/>
          </a:p>
          <a:p>
            <a:r>
              <a:rPr lang="en-US" dirty="0"/>
              <a:t>MNOHÉ SKUPINY OBYVATEĽSTVA MAJÚ PROBLÉM, NAJHORŠIE SÚ NA TOM NAJZRANITEĽNEJŠÍ</a:t>
            </a:r>
          </a:p>
          <a:p>
            <a:pPr marL="45720" indent="0">
              <a:buNone/>
            </a:pPr>
            <a:endParaRPr lang="en-US" dirty="0"/>
          </a:p>
          <a:p>
            <a:r>
              <a:rPr lang="en-US" dirty="0"/>
              <a:t>TÍ, KTORÍ Z BÝVANIA VYPADLI, NEVEDIA SA DOSTAŤ NASPÄŤ</a:t>
            </a:r>
          </a:p>
        </p:txBody>
      </p:sp>
    </p:spTree>
    <p:extLst>
      <p:ext uri="{BB962C8B-B14F-4D97-AF65-F5344CB8AC3E}">
        <p14:creationId xmlns:p14="http://schemas.microsoft.com/office/powerpoint/2010/main" val="480036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12433</TotalTime>
  <Words>879</Words>
  <Application>Microsoft Office PowerPoint</Application>
  <PresentationFormat>Prezentácia na obrazovke (4:3)</PresentationFormat>
  <Paragraphs>254</Paragraphs>
  <Slides>26</Slides>
  <Notes>0</Notes>
  <HiddenSlides>0</HiddenSlides>
  <MMClips>0</MMClips>
  <ScaleCrop>false</ScaleCrop>
  <HeadingPairs>
    <vt:vector size="6" baseType="variant">
      <vt:variant>
        <vt:lpstr>Použité písma</vt:lpstr>
      </vt:variant>
      <vt:variant>
        <vt:i4>3</vt:i4>
      </vt:variant>
      <vt:variant>
        <vt:lpstr>Motív</vt:lpstr>
      </vt:variant>
      <vt:variant>
        <vt:i4>2</vt:i4>
      </vt:variant>
      <vt:variant>
        <vt:lpstr>Nadpisy snímok</vt:lpstr>
      </vt:variant>
      <vt:variant>
        <vt:i4>26</vt:i4>
      </vt:variant>
    </vt:vector>
  </HeadingPairs>
  <TitlesOfParts>
    <vt:vector size="31" baseType="lpstr">
      <vt:lpstr>Arial</vt:lpstr>
      <vt:lpstr>Calibri</vt:lpstr>
      <vt:lpstr>Verdana</vt:lpstr>
      <vt:lpstr>Office Theme</vt:lpstr>
      <vt:lpstr>1_Office Theme</vt:lpstr>
      <vt:lpstr>Prezentácia programu PowerPoint</vt:lpstr>
      <vt:lpstr>Právo na bývanie</vt:lpstr>
      <vt:lpstr>ÚSTAVA SR</vt:lpstr>
      <vt:lpstr>terminológia</vt:lpstr>
      <vt:lpstr>ADEKVÁTNE BÝVANIE</vt:lpstr>
      <vt:lpstr>ADEKVÁTNE BÝVANIE</vt:lpstr>
      <vt:lpstr>ADEKVÁTNE BÝVANIE</vt:lpstr>
      <vt:lpstr>TERMINOLÓGIA</vt:lpstr>
      <vt:lpstr>KRÍZA BÝVANIA NA SLOVENSKU </vt:lpstr>
      <vt:lpstr>PROBLÉMY </vt:lpstr>
      <vt:lpstr>PROBLÉMY</vt:lpstr>
      <vt:lpstr>PROBLÉMY</vt:lpstr>
      <vt:lpstr>PROBLÉMY</vt:lpstr>
      <vt:lpstr>PROBLÉMY</vt:lpstr>
      <vt:lpstr>PROBLÉMY</vt:lpstr>
      <vt:lpstr>PROBLÉMY</vt:lpstr>
      <vt:lpstr>PROBLÉMY</vt:lpstr>
      <vt:lpstr>PROBLÉMY</vt:lpstr>
      <vt:lpstr>PROBLÉMY</vt:lpstr>
      <vt:lpstr>BUDÚCNOSŤ – RÚCANIE PREKÁŽOK</vt:lpstr>
      <vt:lpstr>Budúcnosť </vt:lpstr>
      <vt:lpstr>BUDÚCNOSŤ</vt:lpstr>
      <vt:lpstr>Nové nástroje</vt:lpstr>
      <vt:lpstr>KEDY TO BUDE FUNGOVAŤ?</vt:lpstr>
      <vt:lpstr>PREČO BY ŠTÁT A SAMOSPRÁVA MALI PODPORIŤ DOSTUPNÉ BÝVANIE?</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Air proti prudu</dc:creator>
  <cp:lastModifiedBy>martina petijova</cp:lastModifiedBy>
  <cp:revision>25</cp:revision>
  <dcterms:created xsi:type="dcterms:W3CDTF">2018-12-11T07:17:09Z</dcterms:created>
  <dcterms:modified xsi:type="dcterms:W3CDTF">2019-01-22T22:57:55Z</dcterms:modified>
</cp:coreProperties>
</file>