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Alfa Slab One" panose="020B0604020202020204" charset="-1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0c94f945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0c94f945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c94f945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0c94f945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c94f945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0c94f945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c94f9458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0c94f9458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c94f9458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0c94f9458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c94f945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c94f945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Opatrenia pri, ktorých panuje najmenšia miera zhody v každej z troch sledovaných kategórii; Opatrenie nie je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aspoň pre dve strany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c94f945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0c94f945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i="1">
                <a:latin typeface="Calibri"/>
                <a:ea typeface="Calibri"/>
                <a:cs typeface="Calibri"/>
                <a:sym typeface="Calibri"/>
              </a:rPr>
              <a:t>(Najväčšie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rozdiely v hodnotení sledovaných opatrení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" i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Politici vs verejnosť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; pozn. Môže sa jednať aj o opatrenia so všeobecne nižšou podporou – tu </a:t>
            </a:r>
            <a:r>
              <a:rPr lang="sk" b="1" i="1">
                <a:latin typeface="Calibri"/>
                <a:ea typeface="Calibri"/>
                <a:cs typeface="Calibri"/>
                <a:sym typeface="Calibri"/>
              </a:rPr>
              <a:t>meriame rozpätia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 v hodnotení. Maximálna miera rovnosti podpory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má hodnotu nula </a:t>
            </a:r>
            <a:endParaRPr i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c94f94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c94f945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c94f945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0c94f945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c94f945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c94f945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0c94f945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0c94f945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c94f945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c94f945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0c94f945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0c94f945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Opatrenia pri, ktorých panuje najmenšia miera zhody v každej z troch sledovaných kategórii; Opatrenie nie je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aspoň pre dve strany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94f945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0c94f945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0c94f945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0c94f945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0c94f945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0c94f945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0c94f945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0c94f945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c94f945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0c94f945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c94f945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0c94f945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0c94f945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0c94f945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0c94f945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0c94f945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0c94f9458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0c94f9458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c94f945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c94f945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c94f945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0c94f945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c94f945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c94f945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c94f945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c94f9458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c94f945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c94f945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b="1">
                <a:latin typeface="Calibri"/>
                <a:ea typeface="Calibri"/>
                <a:cs typeface="Calibri"/>
                <a:sym typeface="Calibri"/>
              </a:rPr>
              <a:t>Vysvetlenie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Najvyššia miera podpory opatrenia u politikov - TOP za kategóriu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politici, zhoda 85%+</a:t>
            </a:r>
            <a:r>
              <a:rPr lang="sk"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0c94f945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0c94f945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Opatrenia pri, ktorých panuje najmenšia miera zhody v každej z troch sledovaných kategórii; Opatrenie nie je </a:t>
            </a:r>
            <a:r>
              <a:rPr lang="sk" i="1" u="sng">
                <a:latin typeface="Calibri"/>
                <a:ea typeface="Calibri"/>
                <a:cs typeface="Calibri"/>
                <a:sym typeface="Calibri"/>
              </a:rPr>
              <a:t>aspoň pre dve strany</a:t>
            </a:r>
            <a:r>
              <a:rPr lang="sk" i="1">
                <a:latin typeface="Calibri"/>
                <a:ea typeface="Calibri"/>
                <a:cs typeface="Calibri"/>
                <a:sym typeface="Calibri"/>
              </a:rPr>
              <a:t>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"/>
              <a:buChar char="●"/>
            </a:pPr>
            <a:r>
              <a:rPr lang="sk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Po predpise lekárom nemusí v prípade liekov a zdravotníckych pomôcok čakať na schválenie poisťovňou. Pre SaS, Dobrá voľba, Sme rodina a OĽaNO to nie je dôležité.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Životný štýl</a:t>
            </a:r>
            <a:endParaRPr sz="15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"/>
              <a:buChar char="●"/>
            </a:pPr>
            <a:r>
              <a:rPr lang="sk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Má možnosť cestovať a spoznávať svet. Pre SaS, Dobrá voľba a KDH to nie je dôležité</a:t>
            </a:r>
            <a:endParaRPr sz="1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Sociálna oblasť</a:t>
            </a:r>
            <a:endParaRPr sz="15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roxima Nova"/>
              <a:buChar char="●"/>
            </a:pPr>
            <a:r>
              <a:rPr lang="sk" sz="1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K dispozícii má verejné online služby prispôsobené potrebám seniorov. Sme rodina a KDH to nie je dôležité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27550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Dôstojné starnutie na Slovensku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23400" y="408369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>
                <a:solidFill>
                  <a:srgbClr val="000000"/>
                </a:solidFill>
              </a:rPr>
              <a:t>Výsledky prieskumu, november 2019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636150" y="4826200"/>
            <a:ext cx="33567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Čo navyše by pre pani Martu chcela verejnosť?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461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/>
              <a:t>Zdravie</a:t>
            </a:r>
            <a:endParaRPr sz="1500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Po predpise lekárom nemusí v prípade liekov a zdravotníckych pomôcok čakať na schválenie poisťovňou. 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U lekára (všeobecného, špecialistu) čaká na vyšetrenie po objednaní max. 30. minút. 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Lieky a zdravotnícke pomôcky dostane v akejkoľvek lekárni. 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/>
              <a:t>Životný štýl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príležitosť zdieľať svoje zážitky a skúsenosti v práci alebo v komunite.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možnosť cestovať a spoznávať svet. 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Jozef 75 rokov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Donedávna plne aktívny dôchodca.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Jeho zdravotný stav je primeraný veku, avšak prekonal onkologické ochorenie prostaty a začínajú sa u neho prejavovať viaceré chronické ochorenia (diabetes, inkontinencia).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Občas je odkázaný na pomoc druhých.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Žije sám.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500" y="1579750"/>
            <a:ext cx="3494696" cy="232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pánovi Jozefovi?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2173500" y="1608800"/>
            <a:ext cx="665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Zdravie</a:t>
            </a:r>
            <a:endParaRPr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Čo najviac vyšetrení môže absolvovať na jednom mieste.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Lieky a zdravotnícke pomôcky dostane v akejkoľvek lekárni.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Všeobecný lekár ho aktívne informuje o potrebných vyšetreniach a programoch prevencie. (100%)</a:t>
            </a:r>
            <a:endParaRPr sz="140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75" y="2018600"/>
            <a:ext cx="1374750" cy="13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pánovi Jozefovi?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2542800" y="2001275"/>
            <a:ext cx="6289500" cy="22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Životný štýl</a:t>
            </a:r>
            <a:endParaRPr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Dokáže cestovať verejnou dopravou.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prístup k vzdelávacím a osvetovým akciám.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Pri vstupe na všetky verejné miesta môže využiť bezbariérový prístup. (89%)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Aktívne sa podieľa na kultúrnych a spoločenských podujatiach. (89%)</a:t>
            </a:r>
            <a:endParaRPr sz="140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50" y="2515625"/>
            <a:ext cx="2402150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pánovi Jozefovi?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2757075" y="2066600"/>
            <a:ext cx="5646600" cy="2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Sociálna oblasť</a:t>
            </a:r>
            <a:endParaRPr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možnosť jednoduchej komunikácie s úradmi „pod jednou strechou“.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k dispozícii možnosť dovozu jedla seniorom domov.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Na základe jasne definovaných pravidiel sa nemá v prípade potreby problém dostať do zariadenia seniorov. (100%)</a:t>
            </a:r>
            <a:endParaRPr sz="140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00" y="2571759"/>
            <a:ext cx="2170051" cy="153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V čom sa pohľady politikov líšia najviac?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/>
              <a:t>Zdravie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Po predpise lekárom nemusí v prípade liekov a zdravotníckych pomôcok čakať na schválenie poisťovňou.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/>
              <a:t>Životný štýl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Zúčastňuje sa výletov a poznávacích zájazdov organizovaných pre seniorov. 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možnosť participovať na dobrovoľníckych aktivitách.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Čo navyše by pre pána Jozefa chcela verejnosť?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500" b="1"/>
              <a:t>Zdravie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Po predpise lekárom nemusí v prípade liekov a zdravotníckych pomôcok čakať na schválenie poisťovňou. 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Na vyšetrenie u špecialistu čaká maximálne 2 týždne. V akútnych prípadoch je vyšetrenie u špecialistu možné ihneď.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K všeobecnému lekárovi sa dostane do 30 minút od svojho bydliska a je mu k dispozícii aj po telefóne. V prípade potreby ho všeobecný lekár navštívi aj doma.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Mária 83 rokov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Mária dlhodobo trpí na viaceré chronické ochorenia.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Jej zdravotný stav jej neumožňuje viesť život „ako predtým“.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Je celodenne odkázaná na pomoc druhých.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Žije v zariadení dlhodobej starostlivosti.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800" y="1386700"/>
            <a:ext cx="3981898" cy="265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pani Márii?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1956850" y="1017725"/>
            <a:ext cx="687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500" b="1"/>
              <a:t>Zdravie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Lekárska starostlivosť jej bude poskytovaná podľa štandardov zohľadňujúcich výrazne pokročilý vek človeka.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Pani Mária môže využívať fyzioterapiu a špecializovanú ošetrovateľskú starostlivosť.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Zdravotné pomôcky a lieky má k dispozícii bez zbytočných administratívnych komplikácii.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K dispozícii má pani Mária vybudovanú kvalitnú paliatívnu starostlivosť, ktorá jej umožní dôstojné dožitie. (100%)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50" y="2211950"/>
            <a:ext cx="1374750" cy="13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pani Márii?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2277500" y="1488000"/>
            <a:ext cx="6677100" cy="29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500" b="1"/>
              <a:t>Životný štýl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k dispozícii úplne bezbariérový prístup v zariadení dlhodobej starostlivosti v ktorom žije.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Jej rodina a priatelia ju môžu kedykoľvek navštíviť.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Zúčastňuje sa na aktivitách venovaných seniorom v mieste jej pobytu. (89%)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Žije v zariadení, ktoré si vybrala a ktoré rešpektuje jej preferencie ohľadom súkromia. Má možnosť byť sama na izbe. (89%)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Môže si vybrať s kým a na akej izbe bude žiť. (89%)</a:t>
            </a:r>
            <a:endParaRPr sz="1400"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00" y="2571750"/>
            <a:ext cx="2402150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O prieskume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 b="1" dirty="0"/>
              <a:t>Online</a:t>
            </a:r>
            <a:r>
              <a:rPr lang="sk" dirty="0"/>
              <a:t> dotazník, </a:t>
            </a:r>
            <a:r>
              <a:rPr lang="sk-SK" dirty="0"/>
              <a:t>podpora </a:t>
            </a:r>
            <a:r>
              <a:rPr lang="sk" b="1"/>
              <a:t>19 </a:t>
            </a:r>
            <a:r>
              <a:rPr lang="sk" b="1" dirty="0"/>
              <a:t>organizácií</a:t>
            </a:r>
            <a:r>
              <a:rPr lang="sk" dirty="0"/>
              <a:t>, ktoré sa venujú sociálnym otázkam.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sk" dirty="0"/>
              <a:t>Prebiehal od </a:t>
            </a:r>
            <a:r>
              <a:rPr lang="sk" b="1" dirty="0"/>
              <a:t>31. októbra do 12. novembra</a:t>
            </a:r>
            <a:r>
              <a:rPr lang="sk" dirty="0"/>
              <a:t> 2019.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 dirty="0"/>
              <a:t>Vyplnilo </a:t>
            </a:r>
            <a:r>
              <a:rPr lang="sk" b="1" dirty="0"/>
              <a:t>62 respondentov</a:t>
            </a:r>
            <a:r>
              <a:rPr lang="sk" dirty="0"/>
              <a:t>: zástupcovia politických strán (Dobrá voľba, KDH, MOST-Híd, OĽaNO, PS/SPOLU, SaS, SME Rodina, Za ľudí), poskytovatelia sociálnej starostlivosti, pacientske združenia a odborníci. 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1600"/>
              </a:spcAft>
              <a:buSzPts val="1800"/>
              <a:buChar char="-"/>
            </a:pPr>
            <a:r>
              <a:rPr lang="sk" dirty="0"/>
              <a:t>Na </a:t>
            </a:r>
            <a:r>
              <a:rPr lang="sk" b="1" dirty="0"/>
              <a:t>príkladoch 4 ľudí</a:t>
            </a:r>
            <a:r>
              <a:rPr lang="sk" dirty="0"/>
              <a:t> respondenti vyberali možnosti, s ktorými sa pre uľahčenie života týchto ľudí stotožňujú, v troch oblastiach: </a:t>
            </a:r>
            <a:r>
              <a:rPr lang="sk" b="1" dirty="0"/>
              <a:t>zdravotná starostlivosť</a:t>
            </a:r>
            <a:r>
              <a:rPr lang="sk" dirty="0"/>
              <a:t>, </a:t>
            </a:r>
            <a:r>
              <a:rPr lang="sk" b="1" dirty="0"/>
              <a:t>sociálna oblasť</a:t>
            </a:r>
            <a:r>
              <a:rPr lang="sk" dirty="0"/>
              <a:t> a </a:t>
            </a:r>
            <a:r>
              <a:rPr lang="sk" b="1" dirty="0"/>
              <a:t>životný štýl.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pani Márii?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2787700" y="1402350"/>
            <a:ext cx="5511000" cy="1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500" b="1"/>
              <a:t>Sociálna oblasť</a:t>
            </a:r>
            <a:endParaRPr sz="11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k dispozícii všetky potrebné zdravotnícke pomôcky zabezpečujúce jej ľudskú dôstojnosť ako sú inkontinenčné pomôcky a hygienické potreby.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Vybavenie zariadenia, v ktorom žije, zodpovedá potrebným štandardom starostlivosti o seniorov v pokročilom veku.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V prípade potreby má k dispozícii dostupnú sieť hospicov.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Zariadenie, v ktorom žije, má k dispozícií dostatok kvalifikovaného a ošetrovateľského personálu. (100%)</a:t>
            </a:r>
            <a:endParaRPr sz="140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50159"/>
            <a:ext cx="2170051" cy="153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V čom sa pohľady politikov líšia najviac?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/>
              <a:t>Zdravie</a:t>
            </a:r>
            <a:endParaRPr sz="1500"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k dispozícii fungujúcu sieť psychologickej a psychiatrickej pomoci. 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/>
              <a:t>Životný štýl</a:t>
            </a:r>
            <a:endParaRPr sz="1400"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možnosť zúčastňovať sa na kultúrnych podujatiach a využívať služby mimo zariadenia so zabezpečením potrebnej podpory. 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/>
              <a:t>Sociálna oblasť</a:t>
            </a:r>
            <a:endParaRPr sz="1400"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Jej starobný dôchodok jej pokryje náklady na pobyt v zariadení. </a:t>
            </a:r>
            <a:endParaRPr sz="15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Čo navyše by pre pani Máriu chcela verejnosť?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500" b="1"/>
              <a:t>Zdravie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k dispozícii fungujúcu sieť psychologickej a psychiatrickej pomoci. 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/>
              <a:t>Sociálna oblasť</a:t>
            </a:r>
            <a:endParaRPr sz="14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Jej starobný dôchodok jej pokryje náklady na pobyt v zariadení.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Viliam 57 rokov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5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Viliam má od narodenia stredný stupeň mentálneho postihnutia.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Jeho fyzický stav je primeraný veku, avšak má viaceré chronické ochorenia.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Celodenne je, a to aj pri základných veciach, odkázaný na dohľad druhých.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Žije v domácnosti s rodičmi, ktorí sú už vzhľadom na ich pokročilý vek sami odkázaní v mnohých veciach na pomoc druhých.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700" y="1517738"/>
            <a:ext cx="3974095" cy="268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pánovi Viliamovi?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2046600" y="1709400"/>
            <a:ext cx="6394800" cy="29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/>
              <a:t>Zdravie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K všeobecnému lekárovi sa dostane do 30 minút od svojho bydliska a k dispozícii je mu aj po telefóne. V prípade potreby ho všeobecný lekár navštívi aj doma.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Všeobecný lekár aktívne informuje jeho osobne aj osoby starajúce sa o neho o potrebných vyšetreniach a programoch prevencie.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Lekár vie ako komunikovať s pacientom s mentálnym postihnutím.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Potrebné lieky a zdravotnícke pomôcky dostane v akejkoľvek lekárni.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K dispozícii má fungujúcu sieť odbornej psychiatrickej pomoci.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60550"/>
            <a:ext cx="1374750" cy="13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pánovi Viliamovi?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2359200" y="1903275"/>
            <a:ext cx="6473100" cy="27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/>
              <a:t>Životný štýl 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Má prístup k špecializovanému sociálnemu poradenstvu (napr. prostredníctvom sociálneho pracovníka).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Má príležitosť pracovať na čiastočný úväzok/brigádu, prípadne pracovať ako dobrovoľník. (89%)</a:t>
            </a:r>
            <a:endParaRPr sz="14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75" y="2240075"/>
            <a:ext cx="2402150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pánovi Viliamovi?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2297900" y="1964525"/>
            <a:ext cx="65343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500" b="1"/>
              <a:t>Sociálna oblasť 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Sociálna podpora pre rodičov a jeho invalidný dôchodok pokryje náklady na bežné nákupy a doplatky na lieky a pomôcky.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Viliam a jeho rodičia majú možnosť komunikovať jednoducho s úradmi „pod jednou strechou“.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Jeho rodičia majú možnosť flexibilne požiadať o odľahčovaciu službu, na ktorú majú nárok. (100%)</a:t>
            </a:r>
            <a:endParaRPr sz="1400">
              <a:solidFill>
                <a:srgbClr val="666666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6" name="Google Shape;2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50" y="2435859"/>
            <a:ext cx="2170051" cy="153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V čom sa pohľady politikov líšia najviac?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>
                <a:solidFill>
                  <a:srgbClr val="666666"/>
                </a:solidFill>
              </a:rPr>
              <a:t>Zdravie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U lekára (všeobecného, špecialistu) je možné ho prioritne a bez čakania objednať. </a:t>
            </a:r>
            <a:endParaRPr sz="1400">
              <a:solidFill>
                <a:srgbClr val="666666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>
                <a:solidFill>
                  <a:srgbClr val="666666"/>
                </a:solidFill>
              </a:rPr>
              <a:t>Životný štýl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Dokáže cestovať verejnou dopravou. 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Má možnosť zúčastňovať sa na kultúrnych podujatiach a využívať verejné služby so zabezpečením potrebnej podpory.</a:t>
            </a:r>
            <a:endParaRPr sz="1400">
              <a:solidFill>
                <a:srgbClr val="666666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>
                <a:solidFill>
                  <a:srgbClr val="666666"/>
                </a:solidFill>
              </a:rPr>
              <a:t>Sociálna oblasť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Pri vstupe na všetky verejné miesta môže využiť bezbariérový prístup.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Čo navyše by pre pána Viliama chcela verejnosť?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311700" y="1505300"/>
            <a:ext cx="85206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>
                <a:solidFill>
                  <a:srgbClr val="666666"/>
                </a:solidFill>
              </a:rPr>
              <a:t>Zdravie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U lekára (všeobecného, špecialistu) je možné ho prioritne a bez čakania objednať.</a:t>
            </a:r>
            <a:endParaRPr sz="1400">
              <a:solidFill>
                <a:srgbClr val="666666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>
                <a:solidFill>
                  <a:srgbClr val="666666"/>
                </a:solidFill>
              </a:rPr>
              <a:t>Životný štýl</a:t>
            </a:r>
            <a:endParaRPr sz="1400" b="1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Má možnosť zúčastňovať sa na kultúrnych podujatiach a využívať verejné služby so zabezpečením potrebnej podpory. 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Má k dispozícii finančne dostupné sociálne služby podľa svojich preferencií. </a:t>
            </a:r>
            <a:endParaRPr sz="1400">
              <a:solidFill>
                <a:srgbClr val="666666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sk" sz="1400">
                <a:solidFill>
                  <a:srgbClr val="666666"/>
                </a:solidFill>
              </a:rPr>
              <a:t>Pri vstupe na všetky verejné miesta môže využiť bezbariérový prístup.</a:t>
            </a:r>
            <a:endParaRPr sz="14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4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Závery: Kde potrebujeme najviac diskusie? 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311700" y="1611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b="1"/>
              <a:t>Dostupnosť</a:t>
            </a:r>
            <a:r>
              <a:rPr lang="sk"/>
              <a:t>: ako blízko má všeobecného lekára? je dostupný aj telefonicky?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b="1"/>
              <a:t>Čakanie</a:t>
            </a:r>
            <a:r>
              <a:rPr lang="sk"/>
              <a:t>: ako dlho čaká na vyšetrenie/ k špecialistovi? prednostné vyšetrenia?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b="1"/>
              <a:t>Schvaľovanie liekov a zdravotníckych pomôcok</a:t>
            </a:r>
            <a:r>
              <a:rPr lang="sk"/>
              <a:t>: Dostupnosť ihneď vs. čakanie na schválenie poisťovňou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b="1"/>
              <a:t>Starobný dôchodok</a:t>
            </a:r>
            <a:r>
              <a:rPr lang="sk"/>
              <a:t>: čo všetko by mal pokryť pre ľudí, ktorí sú dlhodobo chorí (nad 80, ležiaci, v zariadení)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b="1"/>
              <a:t>Sieť psychológov/ psychiatrov:</a:t>
            </a:r>
            <a:r>
              <a:rPr lang="sk"/>
              <a:t> fungujúca podpora pre ľudí nad 80, ležiacich - paliatívna starostlivosť?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b="1"/>
              <a:t>Aktívny životný štýl:</a:t>
            </a:r>
            <a:r>
              <a:rPr lang="sk"/>
              <a:t> štandard alebo niečo naviac? 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65275" y="468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Iniciátori prieskumu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SOCIA – Nadácia na podporu sociálnych zmien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Nezávislá platforma SocioFórum, o. z.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ADS Charitas Kežmarok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Áno pre život, n. o.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Asociácia poskytovateľov sociálnych služieb v SR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DD  TEREZA, n. o.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Familiaris OZ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Filantrop, n.o.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Liga proti reumatizmu na Slovensku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Nezábudka - združenie na pomoc rodinám so zdravotne postihnutými deťmi a mladistvými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Občianske združenie Bagar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OMAPO Dunajská Lužná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OZ Seniorhelp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Platforma rodín detí so zdravotným znevýhodnením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Relevant, n. o.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Zariadenie pre seniorov PE – ES, n. o.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Záujmové združenie RODINA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/>
              <a:t>Združenie kresťanských seniorov Slovenska</a:t>
            </a:r>
            <a:endParaRPr sz="1200" dirty="0"/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200" dirty="0"/>
              <a:t>ZSS Nestor o.z.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Respondenti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ADOS Charitas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ADS Charitas Kežmarok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Asociácia na ochranu práv pacientov SR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Autisti n. o.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Barborka hypericum n.o.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Bratislavský samosprávny kraj 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Centrum sociálnej starostlivosti Podhorie, n. o.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Dobrá voľba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Dom Božieho milosrdenstva-Hospic Banská Bystrica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Dom sociálnych služieb - MOST, n.o.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Domov dôchodcov TEREZA n.o.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Domov sociálnych služieb a zariadenie pre seniorov Rača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Domov sv. Dominika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Echo združenie na pomoc ľuďom s mentálnym postihnutím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ETP Slovensko - Centrum pre udržateľný rozvoj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EVITO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Familiaris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Gréckokatolícka charita Prešov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HPI - Health Policy Institute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INESS Inštitút ekonomických a spoločenských analýz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Integra, o.z.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IRIS-IV, n.o.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JESEŇ ŽIVOTA, n.o.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Kresťanskodemokratické hnutie (KDH)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Liga proti rakovine SR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Liga proti reumatizmu na Slovensku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Margarétka Denný stacionár a opatrovateľská služba 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/>
              <a:t>Memory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8" name="Google Shape;78;p16"/>
          <p:cNvSpPr txBox="1"/>
          <p:nvPr/>
        </p:nvSpPr>
        <p:spPr>
          <a:xfrm>
            <a:off x="4795450" y="1125875"/>
            <a:ext cx="3967800" cy="3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Monika o.z.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Most-Híd 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Návrat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Nezábudka - združenie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Nezábudka, n.o.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Nezisková organizácia NOVÝ DOMOV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OBYČAJNÍ ĽUDIA a nezávislé osobnosti (OĽANO)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OMAPO, občianske združenie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PE-ES, n.o. 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Platforma rodín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Progresívne Slovensko / SPOLU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PROVIDENTIA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Relevant, n.o. Prešov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SENIORDOM Betonika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Seniorhelp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Sloboda a Solidarita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Slovenské združenie stomikov Slovilco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Sme rodina 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Sociálne služby Myjava, n.o.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Spišská katolícka charita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Spišská katolícka charita Dolný Kubín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Stredisko Evanjelickej DIAKONIE Hontianske Moravce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Špecializované centrum sociálnych služieb Stropkov, n.o.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Union zdravotná poisťovňa, a.s.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Ústredie diakonie RKC na Slovensku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Za ľudí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Záujmové združenie RODINA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Združenie na pomoc ľuďom s mentálnym postihnutím</a:t>
            </a:r>
            <a:endParaRPr sz="9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Marta 65 rokov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94900" cy="3416400"/>
          </a:xfrm>
          <a:prstGeom prst="rect">
            <a:avLst/>
          </a:prstGeom>
        </p:spPr>
        <p:txBody>
          <a:bodyPr spcFirstLastPara="1" wrap="square" lIns="91425" tIns="91425" rIns="144400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Aktívna dôchodkyňa. Príležitostne pracuje, venuje sa svojim záľubám.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Jej zdravotný stav je primeraný veku, avšak bez vážnejších chronických ochorení.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Dokáže sa o seba plnohodnotne postarať.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k"/>
              <a:t>Žije v spoločnej domácnosti s manželom, často ju navštevujú deti.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625" y="1481700"/>
            <a:ext cx="3432599" cy="22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pani Marte?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2356575" y="1502025"/>
            <a:ext cx="573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Zdravie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Čo najviac vyšetrení môže absolvovať na jednom mieste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K všeobecnému lekárovi sa dostane do 30 minút od svojho bydliska a je jej k dispozícii aj po telefóne. (89%)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Všeobecný lekár ju aktívne informuje o potrebných vyšetreniach a programoch prevencie. (89%)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Je v predstihu upozornená notifikáciou o potrebnej preventívnej prehliadke (všeobecný lekár, zubár, gynekológ a podobne). (89%)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00" y="2351175"/>
            <a:ext cx="1374750" cy="13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pani Marte?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2614275" y="1750225"/>
            <a:ext cx="5828400" cy="25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Životný štýl</a:t>
            </a:r>
            <a:endParaRPr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Aktívne sa podieľa na kultúrnych a spoločenských podujatiach.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k dispozícii  ponuku vzdelávacích a športových aktivít pre seniorov.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Môže sa plnohodnotne venovať rodine a vnúčatám. (100%) 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príležitosť pracovať na čiastočný úväzok / brigádu, prípadne pracovať ako dobrovoľníčka. (89%)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" y="2571750"/>
            <a:ext cx="2402150" cy="14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Aké starnutie by dopriali politici pani Marte?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012300" y="1771900"/>
            <a:ext cx="5410200" cy="2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k" b="1"/>
              <a:t>Sociálna oblasť</a:t>
            </a:r>
            <a:endParaRPr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Poberá starobný dôchodok, ktorý jej zabezpečí plnohodnotný život.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V prípade potreby si vie rýchlo zabezpečiť ošetrovateľskú starostlivosť. (100%)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Môže si zakúpiť zdravú stravu, ovocie, zeleninu a potrebné výživové doplnky. (89%)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00" y="2497084"/>
            <a:ext cx="2170051" cy="1534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1155CC"/>
                </a:solidFill>
              </a:rPr>
              <a:t>V čom sa pohľady politikov líšia najviac?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/>
              <a:t>Zdravie</a:t>
            </a:r>
            <a:endParaRPr sz="1400"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Po predpise lekárom nemusí v prípade liekov a zdravotníckych pomôcok čakať na schválenie poisťovňou. 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/>
              <a:t>Životný štýl</a:t>
            </a:r>
            <a:endParaRPr sz="1400"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Má možnosť cestovať a spoznávať svet. 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 b="1"/>
              <a:t>Sociálna oblasť</a:t>
            </a:r>
            <a:endParaRPr sz="1400" b="1"/>
          </a:p>
          <a:p>
            <a:pPr marL="4572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sk" sz="1400"/>
              <a:t>K dispozícii má verejné online služby prispôsobené potrebám seniorov. 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2367</Words>
  <Application>Microsoft Office PowerPoint</Application>
  <PresentationFormat>Prezentácia na obrazovke (16:9)</PresentationFormat>
  <Paragraphs>265</Paragraphs>
  <Slides>29</Slides>
  <Notes>29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4" baseType="lpstr">
      <vt:lpstr>Proxima Nova</vt:lpstr>
      <vt:lpstr>Alfa Slab One</vt:lpstr>
      <vt:lpstr>Arial</vt:lpstr>
      <vt:lpstr>Calibri</vt:lpstr>
      <vt:lpstr>Gameday</vt:lpstr>
      <vt:lpstr>Dôstojné starnutie na Slovensku</vt:lpstr>
      <vt:lpstr>O prieskume</vt:lpstr>
      <vt:lpstr>Iniciátori prieskumu</vt:lpstr>
      <vt:lpstr>Respondenti</vt:lpstr>
      <vt:lpstr>Marta 65 rokov</vt:lpstr>
      <vt:lpstr>Aké starnutie by dopriali politici pani Marte?</vt:lpstr>
      <vt:lpstr>Aké starnutie by dopriali politici pani Marte?</vt:lpstr>
      <vt:lpstr>Aké starnutie by dopriali politici pani Marte?</vt:lpstr>
      <vt:lpstr>V čom sa pohľady politikov líšia najviac?</vt:lpstr>
      <vt:lpstr>Čo navyše by pre pani Martu chcela verejnosť?</vt:lpstr>
      <vt:lpstr>Jozef 75 rokov</vt:lpstr>
      <vt:lpstr>Aké starnutie by dopriali politici pánovi Jozefovi?</vt:lpstr>
      <vt:lpstr>Aké starnutie by dopriali politici pánovi Jozefovi?</vt:lpstr>
      <vt:lpstr>Aké starnutie by dopriali politici pánovi Jozefovi?</vt:lpstr>
      <vt:lpstr>V čom sa pohľady politikov líšia najviac?</vt:lpstr>
      <vt:lpstr>Čo navyše by pre pána Jozefa chcela verejnosť?</vt:lpstr>
      <vt:lpstr>Mária 83 rokov</vt:lpstr>
      <vt:lpstr>Aké starnutie by dopriali politici pani Márii?</vt:lpstr>
      <vt:lpstr>Aké starnutie by dopriali politici pani Márii?</vt:lpstr>
      <vt:lpstr>Aké starnutie by dopriali politici pani Márii?</vt:lpstr>
      <vt:lpstr>V čom sa pohľady politikov líšia najviac?</vt:lpstr>
      <vt:lpstr>Čo navyše by pre pani Máriu chcela verejnosť?</vt:lpstr>
      <vt:lpstr>Viliam 57 rokov</vt:lpstr>
      <vt:lpstr>Aké starnutie by dopriali politici pánovi Viliamovi?</vt:lpstr>
      <vt:lpstr>Aké starnutie by dopriali politici pánovi Viliamovi?</vt:lpstr>
      <vt:lpstr>Aké starnutie by dopriali politici pánovi Viliamovi?</vt:lpstr>
      <vt:lpstr>V čom sa pohľady politikov líšia najviac?</vt:lpstr>
      <vt:lpstr>Čo navyše by pre pána Viliama chcela verejnosť?</vt:lpstr>
      <vt:lpstr>Závery: Kde potrebujeme najviac diskusie?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Dôstojné starnutie na Slovensku</dc:title>
  <dc:creator>Lucia Milanová</dc:creator>
  <cp:lastModifiedBy>Lucia Milanová</cp:lastModifiedBy>
  <cp:revision>3</cp:revision>
  <dcterms:modified xsi:type="dcterms:W3CDTF">2019-11-14T13:42:39Z</dcterms:modified>
</cp:coreProperties>
</file>